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</p:sldMasterIdLst>
  <p:notesMasterIdLst>
    <p:notesMasterId r:id="rId16"/>
  </p:notesMasterIdLst>
  <p:handoutMasterIdLst>
    <p:handoutMasterId r:id="rId17"/>
  </p:handoutMasterIdLst>
  <p:sldIdLst>
    <p:sldId id="283" r:id="rId2"/>
    <p:sldId id="372" r:id="rId3"/>
    <p:sldId id="2142532536" r:id="rId4"/>
    <p:sldId id="2142532513" r:id="rId5"/>
    <p:sldId id="452" r:id="rId6"/>
    <p:sldId id="370" r:id="rId7"/>
    <p:sldId id="2142532519" r:id="rId8"/>
    <p:sldId id="2142532518" r:id="rId9"/>
    <p:sldId id="2142532523" r:id="rId10"/>
    <p:sldId id="2142532515" r:id="rId11"/>
    <p:sldId id="2142532516" r:id="rId12"/>
    <p:sldId id="2142532534" r:id="rId13"/>
    <p:sldId id="2142532535" r:id="rId14"/>
    <p:sldId id="214253252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1C02"/>
    <a:srgbClr val="F2F2F2"/>
    <a:srgbClr val="EB0000"/>
    <a:srgbClr val="F81B02"/>
    <a:srgbClr val="DFEEF3"/>
    <a:srgbClr val="FF0005"/>
    <a:srgbClr val="33C4C1"/>
    <a:srgbClr val="580706"/>
    <a:srgbClr val="F80000"/>
    <a:srgbClr val="8507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0"/>
    <p:restoredTop sz="96357" autoAdjust="0"/>
  </p:normalViewPr>
  <p:slideViewPr>
    <p:cSldViewPr snapToGrid="0" snapToObjects="1">
      <p:cViewPr varScale="1">
        <p:scale>
          <a:sx n="86" d="100"/>
          <a:sy n="86" d="100"/>
        </p:scale>
        <p:origin x="2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00716F-0D13-0440-8843-3A4867F21E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C8C90C-EEDB-DD4F-B923-1D6A985977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986BD-A60A-E54A-939B-A7BF61C6FE4B}" type="datetimeFigureOut">
              <a:rPr lang="es-ES" smtClean="0"/>
              <a:t>26/10/2020</a:t>
            </a:fld>
            <a:endParaRPr lang="es-E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5EFCA0-2A92-3044-8195-AA4291F893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5F1F7-B2F0-E54F-A8C5-9A5777A9D9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B371F2-0EA5-F24F-B1FC-D8D5372FDEAF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09332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5AA94-1FB3-2043-BE33-429BA76CA6E3}" type="datetimeFigureOut">
              <a:rPr lang="es-ES" smtClean="0"/>
              <a:t>26/10/2020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F3E22-9AAD-A84D-AA19-763675A79D7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1126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F3E22-9AAD-A84D-AA19-763675A79D7E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9685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F3E22-9AAD-A84D-AA19-763675A79D7E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5400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F3E22-9AAD-A84D-AA19-763675A79D7E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4998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3D52E826-3AC1-D74D-9708-4C5AFE631BC2}" type="datetimeFigureOut">
              <a:rPr lang="es-ES" smtClean="0"/>
              <a:t>26/10/2020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986A8207-BEC9-4046-81E7-C41C28FA91C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10036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2E826-3AC1-D74D-9708-4C5AFE631BC2}" type="datetimeFigureOut">
              <a:rPr lang="es-ES" smtClean="0"/>
              <a:t>26/10/2020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A8207-BEC9-4046-81E7-C41C28FA91C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908054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D52E826-3AC1-D74D-9708-4C5AFE631BC2}" type="datetimeFigureOut">
              <a:rPr lang="es-ES" smtClean="0"/>
              <a:t>26/10/2020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986A8207-BEC9-4046-81E7-C41C28FA91C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294908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 Cover">
    <p:bg>
      <p:bgPr>
        <a:solidFill>
          <a:srgbClr val="1615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443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ulo y contenid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5AEF2-F43E-4C92-A186-61C1E43CE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244" y="1087458"/>
            <a:ext cx="5297557" cy="1606047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Aquí Haga clic para modificar el estilo de título del patrón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10758734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accent1"/>
                </a:solidFill>
              </a:defRPr>
            </a:lvl1pPr>
            <a:lvl2pPr marL="457206" indent="0">
              <a:buFontTx/>
              <a:buNone/>
              <a:defRPr sz="1100"/>
            </a:lvl2pPr>
            <a:lvl3pPr marL="914411" indent="0">
              <a:buFontTx/>
              <a:buNone/>
              <a:defRPr sz="1051"/>
            </a:lvl3pPr>
            <a:lvl4pPr marL="1371617" indent="0">
              <a:buFontTx/>
              <a:buNone/>
              <a:defRPr sz="1001"/>
            </a:lvl4pPr>
            <a:lvl5pPr marL="1828823" indent="0">
              <a:buFontTx/>
              <a:buNone/>
              <a:defRPr sz="1001"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8" name="Marcador de texto 16">
            <a:extLst>
              <a:ext uri="{FF2B5EF4-FFF2-40B4-BE49-F238E27FC236}">
                <a16:creationId xmlns:a16="http://schemas.microsoft.com/office/drawing/2014/main" id="{07C8BA77-3119-41AC-B33B-745A751CC0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1025" y="3093563"/>
            <a:ext cx="5308777" cy="3083401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1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6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11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17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23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Marcador de texto 16">
            <a:extLst>
              <a:ext uri="{FF2B5EF4-FFF2-40B4-BE49-F238E27FC236}">
                <a16:creationId xmlns:a16="http://schemas.microsoft.com/office/drawing/2014/main" id="{81AA2FC0-CE4E-483D-AF92-BEA6CD796B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9973" y="1087459"/>
            <a:ext cx="5081004" cy="508950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1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6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11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17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23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EE0BD67-BE6F-4609-B941-DF23A309B173}"/>
              </a:ext>
            </a:extLst>
          </p:cNvPr>
          <p:cNvSpPr/>
          <p:nvPr userDrawn="1"/>
        </p:nvSpPr>
        <p:spPr>
          <a:xfrm>
            <a:off x="0" y="6564052"/>
            <a:ext cx="12192000" cy="293948"/>
          </a:xfrm>
          <a:prstGeom prst="rect">
            <a:avLst/>
          </a:prstGeom>
          <a:solidFill>
            <a:srgbClr val="F81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0FF4B1D-4046-4DE4-9BBF-5201D1B7B716}"/>
              </a:ext>
            </a:extLst>
          </p:cNvPr>
          <p:cNvSpPr/>
          <p:nvPr userDrawn="1"/>
        </p:nvSpPr>
        <p:spPr>
          <a:xfrm>
            <a:off x="9605554" y="6228355"/>
            <a:ext cx="2586446" cy="3544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Marcador de número de diapositiva 21">
            <a:extLst>
              <a:ext uri="{FF2B5EF4-FFF2-40B4-BE49-F238E27FC236}">
                <a16:creationId xmlns:a16="http://schemas.microsoft.com/office/drawing/2014/main" id="{09D0FBD8-5DE6-4CB8-9516-ACA316E9E5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9605554" y="6241992"/>
            <a:ext cx="637902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0D97B6-E32F-4D7D-B839-7C3B51F2640F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4C451B1-9B80-43DC-8BB9-A371E4F34E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2859" y="6326583"/>
            <a:ext cx="1695834" cy="4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9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185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E665-A152-AA46-9074-489EC96EA3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8811"/>
            <a:ext cx="11160124" cy="216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3200" b="1" i="0">
                <a:solidFill>
                  <a:schemeClr val="tx1"/>
                </a:solidFill>
                <a:latin typeface="IBM Plex Sans" panose="020B0503050203000203" pitchFamily="34" charset="77"/>
                <a:ea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Marcador de texto 32">
            <a:extLst>
              <a:ext uri="{FF2B5EF4-FFF2-40B4-BE49-F238E27FC236}">
                <a16:creationId xmlns:a16="http://schemas.microsoft.com/office/drawing/2014/main" id="{527D7D97-B5FF-BC44-AEB9-10943E1DE1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939" y="430009"/>
            <a:ext cx="5580063" cy="18644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 sz="1400" b="0" i="0">
                <a:latin typeface="IBM Plex Sans Light" panose="020B0403050203000203" pitchFamily="34" charset="77"/>
              </a:defRPr>
            </a:lvl2pPr>
            <a:lvl3pPr>
              <a:defRPr sz="1400" b="0" i="0">
                <a:latin typeface="IBM Plex Sans Light" panose="020B0403050203000203" pitchFamily="34" charset="77"/>
              </a:defRPr>
            </a:lvl3pPr>
            <a:lvl4pPr>
              <a:defRPr sz="1400" b="0" i="0">
                <a:latin typeface="IBM Plex Sans Light" panose="020B0403050203000203" pitchFamily="34" charset="77"/>
              </a:defRPr>
            </a:lvl4pPr>
            <a:lvl5pPr>
              <a:defRPr sz="1400" b="0" i="0">
                <a:latin typeface="IBM Plex Sans Light" panose="020B0403050203000203" pitchFamily="34" charset="77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4" name="Picture 7" descr="Picture 7">
            <a:extLst>
              <a:ext uri="{FF2B5EF4-FFF2-40B4-BE49-F238E27FC236}">
                <a16:creationId xmlns:a16="http://schemas.microsoft.com/office/drawing/2014/main" id="{9634DD48-4D0F-3342-8518-4E008D536D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3327" y="6368304"/>
            <a:ext cx="357188" cy="23872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Marcador de número de diapositiva 2">
            <a:extLst>
              <a:ext uri="{FF2B5EF4-FFF2-40B4-BE49-F238E27FC236}">
                <a16:creationId xmlns:a16="http://schemas.microsoft.com/office/drawing/2014/main" id="{B11ED39A-96A5-334F-A255-3F14A14278A3}"/>
              </a:ext>
            </a:extLst>
          </p:cNvPr>
          <p:cNvSpPr txBox="1">
            <a:spLocks/>
          </p:cNvSpPr>
          <p:nvPr userDrawn="1"/>
        </p:nvSpPr>
        <p:spPr>
          <a:xfrm>
            <a:off x="9790429" y="6130026"/>
            <a:ext cx="1038113" cy="715618"/>
          </a:xfrm>
          <a:prstGeom prst="rect">
            <a:avLst/>
          </a:prstGeom>
        </p:spPr>
        <p:txBody>
          <a:bodyPr rIns="0" anchor="ctr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E5F7F7B-F08D-694A-8629-25B2FA0164BA}" type="slidenum">
              <a:rPr lang="en-US" sz="1400" b="0" i="0" smtClean="0">
                <a:latin typeface="IBM Plex Sans" panose="020B0503050203000203" pitchFamily="34" charset="0"/>
              </a:rPr>
              <a:pPr algn="r"/>
              <a:t>‹Nº›</a:t>
            </a:fld>
            <a:endParaRPr lang="en-US" sz="1400" b="0" i="0" dirty="0">
              <a:latin typeface="IBM Plex Sans" panose="020B0503050203000203" pitchFamily="34" charset="0"/>
            </a:endParaRPr>
          </a:p>
        </p:txBody>
      </p:sp>
      <p:cxnSp>
        <p:nvCxnSpPr>
          <p:cNvPr id="9" name="Conector recto 13">
            <a:extLst>
              <a:ext uri="{FF2B5EF4-FFF2-40B4-BE49-F238E27FC236}">
                <a16:creationId xmlns:a16="http://schemas.microsoft.com/office/drawing/2014/main" id="{6C6336C8-3872-BC47-B285-31A661B49D98}"/>
              </a:ext>
            </a:extLst>
          </p:cNvPr>
          <p:cNvCxnSpPr>
            <a:cxnSpLocks/>
          </p:cNvCxnSpPr>
          <p:nvPr userDrawn="1"/>
        </p:nvCxnSpPr>
        <p:spPr>
          <a:xfrm>
            <a:off x="10989971" y="6362717"/>
            <a:ext cx="0" cy="238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E637E7B7-BAF3-9C43-AE0C-655872B10A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3703" y="6335239"/>
            <a:ext cx="300900" cy="27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5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ulo y contenid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5AEF2-F43E-4C92-A186-61C1E43CE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520000" cy="1080000"/>
          </a:xfrm>
        </p:spPr>
        <p:txBody>
          <a:bodyPr anchor="t"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s-ES"/>
              <a:t>Aquí Haga clic para modificar el estilo de título del patrón</a:t>
            </a:r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12E1D636-3017-4CF4-BA5F-3300C668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845" y="6209600"/>
            <a:ext cx="2743200" cy="365125"/>
          </a:xfrm>
        </p:spPr>
        <p:txBody>
          <a:bodyPr/>
          <a:lstStyle>
            <a:lvl1pPr>
              <a:defRPr sz="1300">
                <a:solidFill>
                  <a:schemeClr val="accent1"/>
                </a:solidFill>
              </a:defRPr>
            </a:lvl1pPr>
          </a:lstStyle>
          <a:p>
            <a:fld id="{BC0D97B6-E32F-4D7D-B839-7C3B51F2640F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FE7499B-1226-4371-B3E5-6DE0E967E6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" y="6264000"/>
            <a:ext cx="1172108" cy="205543"/>
          </a:xfrm>
          <a:prstGeom prst="rect">
            <a:avLst/>
          </a:prstGeom>
        </p:spPr>
      </p:pic>
      <p:sp>
        <p:nvSpPr>
          <p:cNvPr id="18" name="Marcador de texto 16">
            <a:extLst>
              <a:ext uri="{FF2B5EF4-FFF2-40B4-BE49-F238E27FC236}">
                <a16:creationId xmlns:a16="http://schemas.microsoft.com/office/drawing/2014/main" id="{07C8BA77-3119-41AC-B33B-745A751CC0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824" y="1552390"/>
            <a:ext cx="5736175" cy="459754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s-ES" sz="1600" dirty="0">
                <a:solidFill>
                  <a:schemeClr val="tx2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20" name="Marcador de texto 16">
            <a:extLst>
              <a:ext uri="{FF2B5EF4-FFF2-40B4-BE49-F238E27FC236}">
                <a16:creationId xmlns:a16="http://schemas.microsoft.com/office/drawing/2014/main" id="{81AA2FC0-CE4E-483D-AF92-BEA6CD796B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0342" y="1552390"/>
            <a:ext cx="5736175" cy="459754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s-ES" sz="1600" dirty="0">
                <a:solidFill>
                  <a:schemeClr val="tx2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625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2E826-3AC1-D74D-9708-4C5AFE631BC2}" type="datetimeFigureOut">
              <a:rPr lang="es-ES" smtClean="0"/>
              <a:t>26/10/2020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A8207-BEC9-4046-81E7-C41C28FA91C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028283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D52E826-3AC1-D74D-9708-4C5AFE631BC2}" type="datetimeFigureOut">
              <a:rPr lang="es-ES" smtClean="0"/>
              <a:t>26/10/2020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986A8207-BEC9-4046-81E7-C41C28FA91C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497603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D52E826-3AC1-D74D-9708-4C5AFE631BC2}" type="datetimeFigureOut">
              <a:rPr lang="es-ES" smtClean="0"/>
              <a:t>26/10/2020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986A8207-BEC9-4046-81E7-C41C28FA91C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538131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D52E826-3AC1-D74D-9708-4C5AFE631BC2}" type="datetimeFigureOut">
              <a:rPr lang="es-ES" smtClean="0"/>
              <a:t>26/10/2020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986A8207-BEC9-4046-81E7-C41C28FA91C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778106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2E826-3AC1-D74D-9708-4C5AFE631BC2}" type="datetimeFigureOut">
              <a:rPr lang="es-ES" smtClean="0"/>
              <a:t>26/10/2020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A8207-BEC9-4046-81E7-C41C28FA91C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877761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D52E826-3AC1-D74D-9708-4C5AFE631BC2}" type="datetimeFigureOut">
              <a:rPr lang="es-ES" smtClean="0"/>
              <a:t>26/10/2020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986A8207-BEC9-4046-81E7-C41C28FA91C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29222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2E826-3AC1-D74D-9708-4C5AFE631BC2}" type="datetimeFigureOut">
              <a:rPr lang="es-ES" smtClean="0"/>
              <a:t>26/10/2020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A8207-BEC9-4046-81E7-C41C28FA91C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656501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D52E826-3AC1-D74D-9708-4C5AFE631BC2}" type="datetimeFigureOut">
              <a:rPr lang="es-ES" smtClean="0"/>
              <a:t>26/10/2020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986A8207-BEC9-4046-81E7-C41C28FA91C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647053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2E826-3AC1-D74D-9708-4C5AFE631BC2}" type="datetimeFigureOut">
              <a:rPr lang="es-ES" smtClean="0"/>
              <a:t>26/10/2020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A8207-BEC9-4046-81E7-C41C28FA91C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306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4" r:id="rId13"/>
    <p:sldLayoutId id="2147483649" r:id="rId14"/>
    <p:sldLayoutId id="2147483660" r:id="rId15"/>
    <p:sldLayoutId id="2147483725" r:id="rId16"/>
  </p:sldLayoutIdLst>
  <p:hf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emf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2.svg"/><Relationship Id="rId7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23.svg"/><Relationship Id="rId5" Type="http://schemas.microsoft.com/office/2007/relationships/hdphoto" Target="../media/hdphoto1.wdp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microsoft.com/office/2007/relationships/hdphoto" Target="../media/hdphoto1.wdp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svg"/><Relationship Id="rId7" Type="http://schemas.openxmlformats.org/officeDocument/2006/relationships/image" Target="../media/image2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16.svg"/><Relationship Id="rId5" Type="http://schemas.openxmlformats.org/officeDocument/2006/relationships/image" Target="../media/image21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openxmlformats.org/officeDocument/2006/relationships/image" Target="../media/image30.svg"/><Relationship Id="rId5" Type="http://schemas.openxmlformats.org/officeDocument/2006/relationships/image" Target="../media/image21.svg"/><Relationship Id="rId10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11" Type="http://schemas.openxmlformats.org/officeDocument/2006/relationships/image" Target="../media/image36.svg"/><Relationship Id="rId5" Type="http://schemas.microsoft.com/office/2007/relationships/hdphoto" Target="../media/hdphoto5.wdp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AC94D-E83C-A046-805E-EF7E326AB6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7587" y="2996426"/>
            <a:ext cx="4481300" cy="1999377"/>
          </a:xfrm>
        </p:spPr>
        <p:txBody>
          <a:bodyPr wrap="square">
            <a:normAutofit fontScale="90000"/>
          </a:bodyPr>
          <a:lstStyle/>
          <a:p>
            <a:r>
              <a:rPr lang="es-ES" sz="3600" dirty="0"/>
              <a:t>Results </a:t>
            </a:r>
            <a:br>
              <a:rPr lang="es-ES" sz="3600" dirty="0"/>
            </a:br>
            <a:r>
              <a:rPr lang="es-ES" sz="3600" dirty="0"/>
              <a:t>Remote Enterprise Design Thinking Workshop 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9639983-A713-034C-8D3B-306B023558C2}"/>
              </a:ext>
            </a:extLst>
          </p:cNvPr>
          <p:cNvSpPr txBox="1">
            <a:spLocks/>
          </p:cNvSpPr>
          <p:nvPr/>
        </p:nvSpPr>
        <p:spPr>
          <a:xfrm>
            <a:off x="489187" y="5611161"/>
            <a:ext cx="4946411" cy="81284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IBM Plex Sans" panose="020B0503050203000203" pitchFamily="34" charset="77"/>
                <a:ea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s-ES" sz="3200" b="0" dirty="0">
                <a:solidFill>
                  <a:schemeClr val="bg1"/>
                </a:solidFill>
                <a:latin typeface="IBM Plex Sans Light" panose="020B0403050203000203" pitchFamily="34" charset="77"/>
              </a:rPr>
              <a:t>IBM</a:t>
            </a:r>
            <a:endParaRPr lang="es-ES" sz="3200" dirty="0">
              <a:solidFill>
                <a:schemeClr val="bg1"/>
              </a:solidFill>
              <a:latin typeface="IBM Plex Sans Light" panose="020B0403050203000203" pitchFamily="34" charset="77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4EA09C8-964B-2448-8A55-106BAA78819C}"/>
              </a:ext>
            </a:extLst>
          </p:cNvPr>
          <p:cNvSpPr txBox="1">
            <a:spLocks/>
          </p:cNvSpPr>
          <p:nvPr/>
        </p:nvSpPr>
        <p:spPr>
          <a:xfrm>
            <a:off x="387587" y="4995803"/>
            <a:ext cx="4481300" cy="81284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IBM Plex Sans" panose="020B0503050203000203" pitchFamily="34" charset="77"/>
                <a:ea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s-ES" sz="2000" b="0" dirty="0">
                <a:solidFill>
                  <a:schemeClr val="bg1"/>
                </a:solidFill>
                <a:latin typeface="IBM Plex Sans Light" panose="020B0403050203000203" pitchFamily="34" charset="77"/>
              </a:rPr>
              <a:t>March 2020</a:t>
            </a:r>
          </a:p>
        </p:txBody>
      </p:sp>
      <p:pic>
        <p:nvPicPr>
          <p:cNvPr id="7" name="Imagen 6" descr="Nubes en el cielo&#10;&#10;Descripción generada automáticamente">
            <a:extLst>
              <a:ext uri="{FF2B5EF4-FFF2-40B4-BE49-F238E27FC236}">
                <a16:creationId xmlns:a16="http://schemas.microsoft.com/office/drawing/2014/main" id="{3E14F9E1-760B-D948-927B-F9B181FAC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 descr="Imagen que contiene humo, cerca, grande, pastel&#10;&#10;Descripción generada automáticamente">
            <a:extLst>
              <a:ext uri="{FF2B5EF4-FFF2-40B4-BE49-F238E27FC236}">
                <a16:creationId xmlns:a16="http://schemas.microsoft.com/office/drawing/2014/main" id="{5712AB18-8BBB-2645-B8C1-8F4DE3A6E5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08" b="579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4776E49-2443-3347-84BB-B17D23BD59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chemeClr val="tx1">
                  <a:alpha val="67000"/>
                </a:schemeClr>
              </a:gs>
              <a:gs pos="100000">
                <a:schemeClr val="bg1">
                  <a:alpha val="3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CuadroTexto 5">
            <a:extLst>
              <a:ext uri="{FF2B5EF4-FFF2-40B4-BE49-F238E27FC236}">
                <a16:creationId xmlns:a16="http://schemas.microsoft.com/office/drawing/2014/main" id="{820A8D04-5B33-E24F-A202-0A96E21465A7}"/>
              </a:ext>
            </a:extLst>
          </p:cNvPr>
          <p:cNvSpPr txBox="1"/>
          <p:nvPr/>
        </p:nvSpPr>
        <p:spPr>
          <a:xfrm>
            <a:off x="3156772" y="1753683"/>
            <a:ext cx="6821938" cy="2523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06" tIns="45706" rIns="45706" bIns="45706">
            <a:spAutoFit/>
          </a:bodyPr>
          <a:lstStyle/>
          <a:p>
            <a:pPr defTabSz="914103">
              <a:defRPr sz="4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800" dirty="0">
                <a:latin typeface="Santander Headline" panose="020B0504020201020104" pitchFamily="34" charset="77"/>
              </a:rPr>
              <a:t>Kick Off</a:t>
            </a:r>
          </a:p>
          <a:p>
            <a:pPr defTabSz="914103">
              <a:defRPr sz="4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4800" dirty="0">
                <a:latin typeface="Santander Headline" panose="020B0504020201020104" pitchFamily="34" charset="77"/>
              </a:rPr>
              <a:t>Santander CCoE España</a:t>
            </a:r>
            <a:r>
              <a:rPr sz="4800" dirty="0">
                <a:solidFill>
                  <a:srgbClr val="FF0000"/>
                </a:solidFill>
                <a:latin typeface="Santander Headline" panose="020B0504020201020104" pitchFamily="34" charset="77"/>
              </a:rPr>
              <a:t> </a:t>
            </a:r>
          </a:p>
          <a:p>
            <a:pPr defTabSz="914103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2200" dirty="0">
                <a:latin typeface="Santander Text Light" panose="020B0304020201020104" pitchFamily="34" charset="77"/>
              </a:rPr>
              <a:t>26 Oct</a:t>
            </a:r>
            <a:r>
              <a:rPr sz="2200" dirty="0">
                <a:latin typeface="Santander Text Light" panose="020B0304020201020104" pitchFamily="34" charset="77"/>
              </a:rPr>
              <a:t> 2020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C13E083-1B52-CC43-8DBD-6BC6C8A8F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513" y="5682343"/>
            <a:ext cx="3837931" cy="6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14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Marcador de texto 5">
            <a:extLst>
              <a:ext uri="{FF2B5EF4-FFF2-40B4-BE49-F238E27FC236}">
                <a16:creationId xmlns:a16="http://schemas.microsoft.com/office/drawing/2014/main" id="{2CF69776-E17D-4226-8771-5A6BBFF075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0000" y="296863"/>
            <a:ext cx="10758488" cy="509032"/>
          </a:xfrm>
        </p:spPr>
        <p:txBody>
          <a:bodyPr/>
          <a:lstStyle/>
          <a:p>
            <a:endParaRPr lang="es-ES" sz="2800" dirty="0">
              <a:latin typeface="Santander Headline" panose="020B0504020201020104" pitchFamily="34" charset="0"/>
            </a:endParaRPr>
          </a:p>
          <a:p>
            <a:endParaRPr lang="es-ES" sz="2000" dirty="0">
              <a:latin typeface="Santander Headline" panose="020B05040202010201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81F4D-0453-4AE8-88B8-77622B7F9873}"/>
              </a:ext>
            </a:extLst>
          </p:cNvPr>
          <p:cNvSpPr txBox="1"/>
          <p:nvPr/>
        </p:nvSpPr>
        <p:spPr>
          <a:xfrm>
            <a:off x="1612853" y="1569096"/>
            <a:ext cx="273260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S_tradnl" sz="2200" b="1" dirty="0">
                <a:solidFill>
                  <a:srgbClr val="F71C02"/>
                </a:solidFill>
              </a:rPr>
              <a:t>Tabla de contenidos</a:t>
            </a:r>
            <a:endParaRPr lang="es-ES_tradnl" sz="2000" dirty="0">
              <a:solidFill>
                <a:srgbClr val="F71C02"/>
              </a:solidFill>
            </a:endParaRPr>
          </a:p>
        </p:txBody>
      </p:sp>
      <p:pic>
        <p:nvPicPr>
          <p:cNvPr id="9" name="Gráfico 2" descr="Clip">
            <a:extLst>
              <a:ext uri="{FF2B5EF4-FFF2-40B4-BE49-F238E27FC236}">
                <a16:creationId xmlns:a16="http://schemas.microsoft.com/office/drawing/2014/main" id="{B43687C0-4105-47CB-8921-00D80F381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0790" y="2881173"/>
            <a:ext cx="594360" cy="594360"/>
          </a:xfrm>
          <a:prstGeom prst="rect">
            <a:avLst/>
          </a:prstGeom>
        </p:spPr>
      </p:pic>
      <p:pic>
        <p:nvPicPr>
          <p:cNvPr id="14" name="Gráfico 2" descr="Clip">
            <a:extLst>
              <a:ext uri="{FF2B5EF4-FFF2-40B4-BE49-F238E27FC236}">
                <a16:creationId xmlns:a16="http://schemas.microsoft.com/office/drawing/2014/main" id="{133349E1-4999-4C54-8C8D-C8CA0BD67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0790" y="4289029"/>
            <a:ext cx="594360" cy="594360"/>
          </a:xfrm>
          <a:prstGeom prst="rect">
            <a:avLst/>
          </a:prstGeom>
        </p:spPr>
      </p:pic>
      <p:pic>
        <p:nvPicPr>
          <p:cNvPr id="17" name="Gráfico 2" descr="Clip">
            <a:extLst>
              <a:ext uri="{FF2B5EF4-FFF2-40B4-BE49-F238E27FC236}">
                <a16:creationId xmlns:a16="http://schemas.microsoft.com/office/drawing/2014/main" id="{E833517B-EF81-4E1F-A5B2-EC3A64810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0790" y="2881173"/>
            <a:ext cx="594360" cy="59436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22CF1B-D834-4DC1-9D60-1DA1DA6B30CE}"/>
              </a:ext>
            </a:extLst>
          </p:cNvPr>
          <p:cNvSpPr/>
          <p:nvPr/>
        </p:nvSpPr>
        <p:spPr>
          <a:xfrm>
            <a:off x="7585600" y="2696092"/>
            <a:ext cx="2744740" cy="1285875"/>
          </a:xfrm>
          <a:prstGeom prst="rect">
            <a:avLst/>
          </a:prstGeom>
          <a:solidFill>
            <a:srgbClr val="F71C0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IN" sz="1400" b="1" dirty="0">
                <a:solidFill>
                  <a:schemeClr val="bg1"/>
                </a:solidFill>
                <a:latin typeface="Arial" panose="020B0604020202020204"/>
                <a:ea typeface="MS PGothic" charset="-128"/>
              </a:rPr>
              <a:t>4</a:t>
            </a: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ctr" defTabSz="914419">
              <a:defRPr/>
            </a:pPr>
            <a:r>
              <a:rPr lang="en-US" sz="1600" b="1" dirty="0">
                <a:solidFill>
                  <a:schemeClr val="bg1"/>
                </a:solidFill>
                <a:latin typeface="Arial" panose="020B0604020202020204"/>
                <a:ea typeface="MS PGothic" charset="-128"/>
              </a:rPr>
              <a:t>Roadmap</a:t>
            </a:r>
          </a:p>
        </p:txBody>
      </p:sp>
      <p:pic>
        <p:nvPicPr>
          <p:cNvPr id="19" name="Picture 2" descr="Management, plan, tasks, usability icon">
            <a:extLst>
              <a:ext uri="{FF2B5EF4-FFF2-40B4-BE49-F238E27FC236}">
                <a16:creationId xmlns:a16="http://schemas.microsoft.com/office/drawing/2014/main" id="{3E1565CE-9A02-46BB-BC3A-EBB1DE69E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1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533" y="2852338"/>
            <a:ext cx="693414" cy="69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Teacher">
            <a:extLst>
              <a:ext uri="{FF2B5EF4-FFF2-40B4-BE49-F238E27FC236}">
                <a16:creationId xmlns:a16="http://schemas.microsoft.com/office/drawing/2014/main" id="{F8749E35-EEE9-4DCA-934C-831109C20A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2554" y="1421361"/>
            <a:ext cx="731520" cy="7315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7832A6-3A81-43E5-9D83-4C4BB69AA482}"/>
              </a:ext>
            </a:extLst>
          </p:cNvPr>
          <p:cNvSpPr/>
          <p:nvPr/>
        </p:nvSpPr>
        <p:spPr>
          <a:xfrm>
            <a:off x="4606401" y="1287796"/>
            <a:ext cx="2744740" cy="1285875"/>
          </a:xfrm>
          <a:prstGeom prst="rect">
            <a:avLst/>
          </a:prstGeom>
          <a:solidFill>
            <a:schemeClr val="tx1">
              <a:alpha val="2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IN" sz="1400" b="1" dirty="0">
              <a:solidFill>
                <a:schemeClr val="bg1">
                  <a:alpha val="31000"/>
                </a:schemeClr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IN" sz="1400" b="1" dirty="0">
                <a:solidFill>
                  <a:schemeClr val="bg1">
                    <a:alpha val="31000"/>
                  </a:schemeClr>
                </a:solidFill>
                <a:latin typeface="Arial" panose="020B0604020202020204"/>
                <a:ea typeface="MS PGothic" charset="-128"/>
              </a:rPr>
              <a:t>1</a:t>
            </a: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chemeClr val="bg1">
                  <a:alpha val="31000"/>
                </a:schemeClr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chemeClr val="bg1">
                  <a:alpha val="31000"/>
                </a:schemeClr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chemeClr val="bg1">
                  <a:alpha val="31000"/>
                </a:schemeClr>
              </a:solidFill>
              <a:latin typeface="Arial" panose="020B0604020202020204"/>
              <a:ea typeface="MS PGothic" charset="-128"/>
            </a:endParaRP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>
                    <a:alpha val="31000"/>
                  </a:schemeClr>
                </a:solidFill>
                <a:latin typeface="Arial" panose="020B0604020202020204"/>
                <a:ea typeface="MS PGothic" charset="-128"/>
              </a:rPr>
              <a:t>Overview</a:t>
            </a: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IN" sz="1400" b="1" dirty="0">
              <a:solidFill>
                <a:schemeClr val="bg1">
                  <a:alpha val="31000"/>
                </a:schemeClr>
              </a:solidFill>
              <a:latin typeface="Arial" panose="020B0604020202020204"/>
              <a:ea typeface="MS PGothic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D9D504-E76E-4077-ABB4-31F8F7CA92D6}"/>
              </a:ext>
            </a:extLst>
          </p:cNvPr>
          <p:cNvSpPr/>
          <p:nvPr/>
        </p:nvSpPr>
        <p:spPr>
          <a:xfrm>
            <a:off x="7585600" y="1310879"/>
            <a:ext cx="2744740" cy="1285875"/>
          </a:xfrm>
          <a:prstGeom prst="rect">
            <a:avLst/>
          </a:prstGeom>
          <a:solidFill>
            <a:srgbClr val="000000">
              <a:alpha val="2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IN" sz="1400" b="1" dirty="0">
                <a:solidFill>
                  <a:schemeClr val="bg1">
                    <a:alpha val="28000"/>
                  </a:schemeClr>
                </a:solidFill>
                <a:latin typeface="Arial" panose="020B0604020202020204"/>
                <a:ea typeface="MS PGothic" charset="-128"/>
              </a:rPr>
              <a:t>2</a:t>
            </a: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>
                    <a:alpha val="29000"/>
                  </a:schemeClr>
                </a:solidFill>
                <a:latin typeface="Arial" panose="020B0604020202020204"/>
                <a:ea typeface="MS PGothic" charset="-128"/>
              </a:rPr>
              <a:t>Objetivo</a:t>
            </a:r>
          </a:p>
        </p:txBody>
      </p:sp>
      <p:pic>
        <p:nvPicPr>
          <p:cNvPr id="21" name="Graphic 20" descr="Bullseye">
            <a:extLst>
              <a:ext uri="{FF2B5EF4-FFF2-40B4-BE49-F238E27FC236}">
                <a16:creationId xmlns:a16="http://schemas.microsoft.com/office/drawing/2014/main" id="{83965E68-697A-4749-98A2-0D8A505DED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4559" y="1468178"/>
            <a:ext cx="706820" cy="7068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7C49ACF-C9E6-4FB6-A4E2-ECDA9E5304DF}"/>
              </a:ext>
            </a:extLst>
          </p:cNvPr>
          <p:cNvSpPr/>
          <p:nvPr/>
        </p:nvSpPr>
        <p:spPr>
          <a:xfrm>
            <a:off x="4599226" y="2753179"/>
            <a:ext cx="2744740" cy="1285875"/>
          </a:xfrm>
          <a:prstGeom prst="rect">
            <a:avLst/>
          </a:prstGeom>
          <a:solidFill>
            <a:srgbClr val="000000">
              <a:alpha val="2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IN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400" b="1" dirty="0">
                <a:solidFill>
                  <a:schemeClr val="bg1">
                    <a:alpha val="31000"/>
                  </a:schemeClr>
                </a:solidFill>
                <a:latin typeface="Arial" panose="020B0604020202020204"/>
                <a:ea typeface="MS PGothic" charset="-128"/>
              </a:rPr>
              <a:t>3</a:t>
            </a:r>
          </a:p>
          <a:p>
            <a:pPr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defTabSz="548640" fontAlgn="base">
              <a:spcBef>
                <a:spcPct val="0"/>
              </a:spcBef>
              <a:spcAft>
                <a:spcPct val="0"/>
              </a:spcAft>
            </a:pPr>
            <a:endParaRPr lang="en-US" sz="7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ctr" defTabSz="914419">
              <a:defRPr/>
            </a:pPr>
            <a:r>
              <a:rPr lang="en-US" sz="1600" b="1" dirty="0">
                <a:solidFill>
                  <a:schemeClr val="bg1">
                    <a:alpha val="30000"/>
                  </a:schemeClr>
                </a:solidFill>
                <a:latin typeface="Arial" panose="020B0604020202020204"/>
                <a:ea typeface="MS PGothic" charset="-128"/>
              </a:rPr>
              <a:t>Actividades</a:t>
            </a:r>
          </a:p>
          <a:p>
            <a:pPr defTabSz="548640" fontAlgn="base">
              <a:spcBef>
                <a:spcPct val="0"/>
              </a:spcBef>
              <a:spcAft>
                <a:spcPct val="0"/>
              </a:spcAft>
            </a:pPr>
            <a:endParaRPr lang="en-IN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</p:txBody>
      </p:sp>
      <p:pic>
        <p:nvPicPr>
          <p:cNvPr id="23" name="Graphic 22" descr="List">
            <a:extLst>
              <a:ext uri="{FF2B5EF4-FFF2-40B4-BE49-F238E27FC236}">
                <a16:creationId xmlns:a16="http://schemas.microsoft.com/office/drawing/2014/main" id="{63778FEC-BE25-4755-932B-8AE8E1FC0A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97853" y="2870813"/>
            <a:ext cx="760772" cy="76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7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74">
            <a:extLst>
              <a:ext uri="{FF2B5EF4-FFF2-40B4-BE49-F238E27FC236}">
                <a16:creationId xmlns:a16="http://schemas.microsoft.com/office/drawing/2014/main" id="{7AD2773F-06E1-4889-91C5-5E719919CF9E}"/>
              </a:ext>
            </a:extLst>
          </p:cNvPr>
          <p:cNvSpPr txBox="1"/>
          <p:nvPr/>
        </p:nvSpPr>
        <p:spPr>
          <a:xfrm>
            <a:off x="325120" y="270660"/>
            <a:ext cx="1130575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GB" sz="2000" b="1" dirty="0">
                <a:solidFill>
                  <a:srgbClr val="F71C02"/>
                </a:solidFill>
              </a:rPr>
              <a:t>Actividades</a:t>
            </a:r>
          </a:p>
          <a:p>
            <a:pPr algn="l"/>
            <a:r>
              <a:rPr lang="en-GB" altLang="en-US" sz="1400" dirty="0"/>
              <a:t>Roadmap</a:t>
            </a:r>
            <a:endParaRPr lang="en-US" altLang="en-US" sz="1400" dirty="0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E378F555-E357-4238-BD50-E5E453DE77C6}"/>
              </a:ext>
            </a:extLst>
          </p:cNvPr>
          <p:cNvSpPr/>
          <p:nvPr/>
        </p:nvSpPr>
        <p:spPr>
          <a:xfrm>
            <a:off x="3243997" y="1635100"/>
            <a:ext cx="7533937" cy="3552904"/>
          </a:xfrm>
          <a:custGeom>
            <a:avLst/>
            <a:gdLst>
              <a:gd name="connsiteX0" fmla="*/ 1719943 w 5105400"/>
              <a:gd name="connsiteY0" fmla="*/ 3341914 h 3341914"/>
              <a:gd name="connsiteX1" fmla="*/ 0 w 5105400"/>
              <a:gd name="connsiteY1" fmla="*/ 1872343 h 3341914"/>
              <a:gd name="connsiteX2" fmla="*/ 1654629 w 5105400"/>
              <a:gd name="connsiteY2" fmla="*/ 0 h 3341914"/>
              <a:gd name="connsiteX3" fmla="*/ 3581400 w 5105400"/>
              <a:gd name="connsiteY3" fmla="*/ 1654628 h 3341914"/>
              <a:gd name="connsiteX4" fmla="*/ 5105400 w 5105400"/>
              <a:gd name="connsiteY4" fmla="*/ 152400 h 3341914"/>
              <a:gd name="connsiteX5" fmla="*/ 5105400 w 5105400"/>
              <a:gd name="connsiteY5" fmla="*/ 152400 h 3341914"/>
              <a:gd name="connsiteX0" fmla="*/ 1684774 w 5105400"/>
              <a:gd name="connsiteY0" fmla="*/ 3297952 h 3297952"/>
              <a:gd name="connsiteX1" fmla="*/ 0 w 5105400"/>
              <a:gd name="connsiteY1" fmla="*/ 1872343 h 3297952"/>
              <a:gd name="connsiteX2" fmla="*/ 1654629 w 5105400"/>
              <a:gd name="connsiteY2" fmla="*/ 0 h 3297952"/>
              <a:gd name="connsiteX3" fmla="*/ 3581400 w 5105400"/>
              <a:gd name="connsiteY3" fmla="*/ 1654628 h 3297952"/>
              <a:gd name="connsiteX4" fmla="*/ 5105400 w 5105400"/>
              <a:gd name="connsiteY4" fmla="*/ 152400 h 3297952"/>
              <a:gd name="connsiteX5" fmla="*/ 5105400 w 5105400"/>
              <a:gd name="connsiteY5" fmla="*/ 152400 h 3297952"/>
              <a:gd name="connsiteX0" fmla="*/ 2247481 w 5668107"/>
              <a:gd name="connsiteY0" fmla="*/ 3297952 h 3297952"/>
              <a:gd name="connsiteX1" fmla="*/ 0 w 5668107"/>
              <a:gd name="connsiteY1" fmla="*/ 1881135 h 3297952"/>
              <a:gd name="connsiteX2" fmla="*/ 2217336 w 5668107"/>
              <a:gd name="connsiteY2" fmla="*/ 0 h 3297952"/>
              <a:gd name="connsiteX3" fmla="*/ 4144107 w 5668107"/>
              <a:gd name="connsiteY3" fmla="*/ 1654628 h 3297952"/>
              <a:gd name="connsiteX4" fmla="*/ 5668107 w 5668107"/>
              <a:gd name="connsiteY4" fmla="*/ 152400 h 3297952"/>
              <a:gd name="connsiteX5" fmla="*/ 5668107 w 5668107"/>
              <a:gd name="connsiteY5" fmla="*/ 152400 h 3297952"/>
              <a:gd name="connsiteX0" fmla="*/ 2247481 w 5668107"/>
              <a:gd name="connsiteY0" fmla="*/ 3297952 h 3297952"/>
              <a:gd name="connsiteX1" fmla="*/ 0 w 5668107"/>
              <a:gd name="connsiteY1" fmla="*/ 1881135 h 3297952"/>
              <a:gd name="connsiteX2" fmla="*/ 2217336 w 5668107"/>
              <a:gd name="connsiteY2" fmla="*/ 0 h 3297952"/>
              <a:gd name="connsiteX3" fmla="*/ 4504591 w 5668107"/>
              <a:gd name="connsiteY3" fmla="*/ 1672213 h 3297952"/>
              <a:gd name="connsiteX4" fmla="*/ 5668107 w 5668107"/>
              <a:gd name="connsiteY4" fmla="*/ 152400 h 3297952"/>
              <a:gd name="connsiteX5" fmla="*/ 5668107 w 5668107"/>
              <a:gd name="connsiteY5" fmla="*/ 152400 h 3297952"/>
              <a:gd name="connsiteX0" fmla="*/ 2247481 w 5668107"/>
              <a:gd name="connsiteY0" fmla="*/ 3166067 h 3166067"/>
              <a:gd name="connsiteX1" fmla="*/ 0 w 5668107"/>
              <a:gd name="connsiteY1" fmla="*/ 1749250 h 3166067"/>
              <a:gd name="connsiteX2" fmla="*/ 2305259 w 5668107"/>
              <a:gd name="connsiteY2" fmla="*/ 0 h 3166067"/>
              <a:gd name="connsiteX3" fmla="*/ 4504591 w 5668107"/>
              <a:gd name="connsiteY3" fmla="*/ 1540328 h 3166067"/>
              <a:gd name="connsiteX4" fmla="*/ 5668107 w 5668107"/>
              <a:gd name="connsiteY4" fmla="*/ 20515 h 3166067"/>
              <a:gd name="connsiteX5" fmla="*/ 5668107 w 5668107"/>
              <a:gd name="connsiteY5" fmla="*/ 20515 h 3166067"/>
              <a:gd name="connsiteX0" fmla="*/ 2247481 w 6942991"/>
              <a:gd name="connsiteY0" fmla="*/ 3166067 h 3166067"/>
              <a:gd name="connsiteX1" fmla="*/ 0 w 6942991"/>
              <a:gd name="connsiteY1" fmla="*/ 1749250 h 3166067"/>
              <a:gd name="connsiteX2" fmla="*/ 2305259 w 6942991"/>
              <a:gd name="connsiteY2" fmla="*/ 0 h 3166067"/>
              <a:gd name="connsiteX3" fmla="*/ 4504591 w 6942991"/>
              <a:gd name="connsiteY3" fmla="*/ 1540328 h 3166067"/>
              <a:gd name="connsiteX4" fmla="*/ 5668107 w 6942991"/>
              <a:gd name="connsiteY4" fmla="*/ 20515 h 3166067"/>
              <a:gd name="connsiteX5" fmla="*/ 6942991 w 6942991"/>
              <a:gd name="connsiteY5" fmla="*/ 20515 h 3166067"/>
              <a:gd name="connsiteX0" fmla="*/ 2247481 w 5668107"/>
              <a:gd name="connsiteY0" fmla="*/ 3166067 h 3166067"/>
              <a:gd name="connsiteX1" fmla="*/ 0 w 5668107"/>
              <a:gd name="connsiteY1" fmla="*/ 1749250 h 3166067"/>
              <a:gd name="connsiteX2" fmla="*/ 2305259 w 5668107"/>
              <a:gd name="connsiteY2" fmla="*/ 0 h 3166067"/>
              <a:gd name="connsiteX3" fmla="*/ 4504591 w 5668107"/>
              <a:gd name="connsiteY3" fmla="*/ 1540328 h 3166067"/>
              <a:gd name="connsiteX4" fmla="*/ 5668107 w 5668107"/>
              <a:gd name="connsiteY4" fmla="*/ 20515 h 3166067"/>
              <a:gd name="connsiteX0" fmla="*/ 2247481 w 6855069"/>
              <a:gd name="connsiteY0" fmla="*/ 3166067 h 3166067"/>
              <a:gd name="connsiteX1" fmla="*/ 0 w 6855069"/>
              <a:gd name="connsiteY1" fmla="*/ 1749250 h 3166067"/>
              <a:gd name="connsiteX2" fmla="*/ 2305259 w 6855069"/>
              <a:gd name="connsiteY2" fmla="*/ 0 h 3166067"/>
              <a:gd name="connsiteX3" fmla="*/ 4504591 w 6855069"/>
              <a:gd name="connsiteY3" fmla="*/ 1540328 h 3166067"/>
              <a:gd name="connsiteX4" fmla="*/ 6855069 w 6855069"/>
              <a:gd name="connsiteY4" fmla="*/ 11723 h 3166067"/>
              <a:gd name="connsiteX0" fmla="*/ 2247481 w 6855069"/>
              <a:gd name="connsiteY0" fmla="*/ 3166067 h 3166067"/>
              <a:gd name="connsiteX1" fmla="*/ 0 w 6855069"/>
              <a:gd name="connsiteY1" fmla="*/ 1749250 h 3166067"/>
              <a:gd name="connsiteX2" fmla="*/ 2270089 w 6855069"/>
              <a:gd name="connsiteY2" fmla="*/ 0 h 3166067"/>
              <a:gd name="connsiteX3" fmla="*/ 4504591 w 6855069"/>
              <a:gd name="connsiteY3" fmla="*/ 1540328 h 3166067"/>
              <a:gd name="connsiteX4" fmla="*/ 6855069 w 6855069"/>
              <a:gd name="connsiteY4" fmla="*/ 11723 h 3166067"/>
              <a:gd name="connsiteX0" fmla="*/ 2247481 w 6855069"/>
              <a:gd name="connsiteY0" fmla="*/ 3166067 h 3166067"/>
              <a:gd name="connsiteX1" fmla="*/ 0 w 6855069"/>
              <a:gd name="connsiteY1" fmla="*/ 1749250 h 3166067"/>
              <a:gd name="connsiteX2" fmla="*/ 2270089 w 6855069"/>
              <a:gd name="connsiteY2" fmla="*/ 0 h 3166067"/>
              <a:gd name="connsiteX3" fmla="*/ 4557345 w 6855069"/>
              <a:gd name="connsiteY3" fmla="*/ 1637043 h 3166067"/>
              <a:gd name="connsiteX4" fmla="*/ 6855069 w 6855069"/>
              <a:gd name="connsiteY4" fmla="*/ 11723 h 3166067"/>
              <a:gd name="connsiteX0" fmla="*/ 2282650 w 6855069"/>
              <a:gd name="connsiteY0" fmla="*/ 3245198 h 3245198"/>
              <a:gd name="connsiteX1" fmla="*/ 0 w 6855069"/>
              <a:gd name="connsiteY1" fmla="*/ 1749250 h 3245198"/>
              <a:gd name="connsiteX2" fmla="*/ 2270089 w 6855069"/>
              <a:gd name="connsiteY2" fmla="*/ 0 h 3245198"/>
              <a:gd name="connsiteX3" fmla="*/ 4557345 w 6855069"/>
              <a:gd name="connsiteY3" fmla="*/ 1637043 h 3245198"/>
              <a:gd name="connsiteX4" fmla="*/ 6855069 w 6855069"/>
              <a:gd name="connsiteY4" fmla="*/ 11723 h 3245198"/>
              <a:gd name="connsiteX0" fmla="*/ 2309027 w 6881446"/>
              <a:gd name="connsiteY0" fmla="*/ 3245198 h 3245198"/>
              <a:gd name="connsiteX1" fmla="*/ 0 w 6881446"/>
              <a:gd name="connsiteY1" fmla="*/ 1617366 h 3245198"/>
              <a:gd name="connsiteX2" fmla="*/ 2296466 w 6881446"/>
              <a:gd name="connsiteY2" fmla="*/ 0 h 3245198"/>
              <a:gd name="connsiteX3" fmla="*/ 4583722 w 6881446"/>
              <a:gd name="connsiteY3" fmla="*/ 1637043 h 3245198"/>
              <a:gd name="connsiteX4" fmla="*/ 6881446 w 6881446"/>
              <a:gd name="connsiteY4" fmla="*/ 11723 h 324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1446" h="3245198">
                <a:moveTo>
                  <a:pt x="2309027" y="3245198"/>
                </a:moveTo>
                <a:lnTo>
                  <a:pt x="0" y="1617366"/>
                </a:lnTo>
                <a:lnTo>
                  <a:pt x="2296466" y="0"/>
                </a:lnTo>
                <a:lnTo>
                  <a:pt x="4583722" y="1637043"/>
                </a:lnTo>
                <a:lnTo>
                  <a:pt x="6881446" y="11723"/>
                </a:lnTo>
              </a:path>
            </a:pathLst>
          </a:custGeom>
          <a:noFill/>
          <a:ln w="34925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89">
              <a:defRPr/>
            </a:pPr>
            <a:endParaRPr lang="es-ES" altLang="ko-KR" sz="900" kern="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1" name="Oval 2">
            <a:extLst>
              <a:ext uri="{FF2B5EF4-FFF2-40B4-BE49-F238E27FC236}">
                <a16:creationId xmlns:a16="http://schemas.microsoft.com/office/drawing/2014/main" id="{CFAA1B06-B1C2-4F86-AFCA-0B460D54AA88}"/>
              </a:ext>
            </a:extLst>
          </p:cNvPr>
          <p:cNvSpPr/>
          <p:nvPr/>
        </p:nvSpPr>
        <p:spPr>
          <a:xfrm>
            <a:off x="5359686" y="1239990"/>
            <a:ext cx="788270" cy="788270"/>
          </a:xfrm>
          <a:prstGeom prst="ellipse">
            <a:avLst/>
          </a:prstGeom>
          <a:solidFill>
            <a:srgbClr val="F71C02"/>
          </a:solidFill>
          <a:ln w="12700" cap="flat" cmpd="sng" algn="ctr">
            <a:solidFill>
              <a:srgbClr val="EB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endParaRPr lang="es-ES" altLang="ko-KR" sz="900" kern="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Oval 76">
            <a:extLst>
              <a:ext uri="{FF2B5EF4-FFF2-40B4-BE49-F238E27FC236}">
                <a16:creationId xmlns:a16="http://schemas.microsoft.com/office/drawing/2014/main" id="{7DDC77EE-8EF4-49D0-9DC6-4E0C6E62E5B1}"/>
              </a:ext>
            </a:extLst>
          </p:cNvPr>
          <p:cNvSpPr/>
          <p:nvPr/>
        </p:nvSpPr>
        <p:spPr>
          <a:xfrm>
            <a:off x="5359686" y="4713192"/>
            <a:ext cx="788270" cy="788270"/>
          </a:xfrm>
          <a:prstGeom prst="ellipse">
            <a:avLst/>
          </a:prstGeom>
          <a:solidFill>
            <a:srgbClr val="F71C02"/>
          </a:solidFill>
          <a:ln w="12700" cap="flat" cmpd="sng" algn="ctr">
            <a:solidFill>
              <a:srgbClr val="EB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>
              <a:defRPr/>
            </a:pPr>
            <a:endParaRPr lang="es-ES" altLang="ko-KR" sz="900" kern="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Oval 77">
            <a:extLst>
              <a:ext uri="{FF2B5EF4-FFF2-40B4-BE49-F238E27FC236}">
                <a16:creationId xmlns:a16="http://schemas.microsoft.com/office/drawing/2014/main" id="{CF2888BA-3C14-48E6-AFCF-2BFD86227A71}"/>
              </a:ext>
            </a:extLst>
          </p:cNvPr>
          <p:cNvSpPr/>
          <p:nvPr/>
        </p:nvSpPr>
        <p:spPr>
          <a:xfrm>
            <a:off x="7847759" y="2986395"/>
            <a:ext cx="788270" cy="788270"/>
          </a:xfrm>
          <a:prstGeom prst="ellipse">
            <a:avLst/>
          </a:prstGeom>
          <a:solidFill>
            <a:srgbClr val="F71C02"/>
          </a:solidFill>
          <a:ln w="12700" cap="flat" cmpd="sng" algn="ctr">
            <a:solidFill>
              <a:srgbClr val="EB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>
              <a:defRPr/>
            </a:pPr>
            <a:endParaRPr lang="es-ES" altLang="ko-KR" sz="900" kern="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Oval 78">
            <a:extLst>
              <a:ext uri="{FF2B5EF4-FFF2-40B4-BE49-F238E27FC236}">
                <a16:creationId xmlns:a16="http://schemas.microsoft.com/office/drawing/2014/main" id="{04ADCF64-2FDF-4C86-84FF-CB12652693FE}"/>
              </a:ext>
            </a:extLst>
          </p:cNvPr>
          <p:cNvSpPr/>
          <p:nvPr/>
        </p:nvSpPr>
        <p:spPr>
          <a:xfrm>
            <a:off x="10335832" y="1157032"/>
            <a:ext cx="906510" cy="90651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>
              <a:defRPr/>
            </a:pPr>
            <a:endParaRPr lang="es-ES" altLang="ko-KR" sz="900" kern="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Oval 81">
            <a:extLst>
              <a:ext uri="{FF2B5EF4-FFF2-40B4-BE49-F238E27FC236}">
                <a16:creationId xmlns:a16="http://schemas.microsoft.com/office/drawing/2014/main" id="{CDB083E3-B3F7-4862-9BA7-965EF231A4F0}"/>
              </a:ext>
            </a:extLst>
          </p:cNvPr>
          <p:cNvSpPr/>
          <p:nvPr/>
        </p:nvSpPr>
        <p:spPr>
          <a:xfrm>
            <a:off x="10485906" y="1307107"/>
            <a:ext cx="606361" cy="606361"/>
          </a:xfrm>
          <a:prstGeom prst="ellipse">
            <a:avLst/>
          </a:prstGeom>
          <a:solidFill>
            <a:srgbClr val="F71C02"/>
          </a:solidFill>
          <a:ln w="12700" cap="flat" cmpd="sng" algn="ctr">
            <a:solidFill>
              <a:srgbClr val="EB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>
              <a:defRPr/>
            </a:pPr>
            <a:endParaRPr lang="es-ES" altLang="ko-KR" sz="900" kern="0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26" name="Group 6">
            <a:extLst>
              <a:ext uri="{FF2B5EF4-FFF2-40B4-BE49-F238E27FC236}">
                <a16:creationId xmlns:a16="http://schemas.microsoft.com/office/drawing/2014/main" id="{9359C398-5529-4A1E-A5FD-F422EAD72488}"/>
              </a:ext>
            </a:extLst>
          </p:cNvPr>
          <p:cNvGrpSpPr/>
          <p:nvPr/>
        </p:nvGrpSpPr>
        <p:grpSpPr>
          <a:xfrm>
            <a:off x="813100" y="2991508"/>
            <a:ext cx="2063153" cy="1022079"/>
            <a:chOff x="-243333" y="3177306"/>
            <a:chExt cx="2591649" cy="933559"/>
          </a:xfrm>
        </p:grpSpPr>
        <p:sp>
          <p:nvSpPr>
            <p:cNvPr id="27" name="TextBox 40">
              <a:extLst>
                <a:ext uri="{FF2B5EF4-FFF2-40B4-BE49-F238E27FC236}">
                  <a16:creationId xmlns:a16="http://schemas.microsoft.com/office/drawing/2014/main" id="{59AC571F-4004-46CB-982D-6331ABD0B9DA}"/>
                </a:ext>
              </a:extLst>
            </p:cNvPr>
            <p:cNvSpPr txBox="1"/>
            <p:nvPr/>
          </p:nvSpPr>
          <p:spPr>
            <a:xfrm>
              <a:off x="-243333" y="3177306"/>
              <a:ext cx="2158445" cy="2811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457189">
                <a:defRPr/>
              </a:pPr>
              <a:r>
                <a:rPr lang="es-ES" altLang="ko-KR" sz="1400" b="1" dirty="0">
                  <a:solidFill>
                    <a:srgbClr val="F71C02"/>
                  </a:solidFill>
                  <a:cs typeface="Arial" pitchFamily="34" charset="0"/>
                </a:rPr>
                <a:t>Descubrimiento</a:t>
              </a:r>
            </a:p>
          </p:txBody>
        </p:sp>
        <p:sp>
          <p:nvSpPr>
            <p:cNvPr id="28" name="TextBox 41">
              <a:extLst>
                <a:ext uri="{FF2B5EF4-FFF2-40B4-BE49-F238E27FC236}">
                  <a16:creationId xmlns:a16="http://schemas.microsoft.com/office/drawing/2014/main" id="{EC779CD6-64F7-466F-90FB-7CD13ABA6B78}"/>
                </a:ext>
              </a:extLst>
            </p:cNvPr>
            <p:cNvSpPr txBox="1"/>
            <p:nvPr/>
          </p:nvSpPr>
          <p:spPr>
            <a:xfrm>
              <a:off x="-237693" y="3464288"/>
              <a:ext cx="2586009" cy="646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5725" indent="-85725" defTabSz="457189">
                <a:buFont typeface="Arial" panose="020B0604020202020204" pitchFamily="34" charset="0"/>
                <a:buChar char="•"/>
                <a:defRPr/>
              </a:pPr>
              <a:r>
                <a:rPr lang="es-ES" altLang="ko-KR" sz="1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Discovery</a:t>
              </a:r>
            </a:p>
            <a:p>
              <a:pPr marL="85725" indent="-85725" defTabSz="457189">
                <a:buFont typeface="Arial" panose="020B0604020202020204" pitchFamily="34" charset="0"/>
                <a:buChar char="•"/>
                <a:defRPr/>
              </a:pPr>
              <a:r>
                <a:rPr lang="es-ES" altLang="ko-KR" sz="1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Dependencias</a:t>
              </a:r>
            </a:p>
            <a:p>
              <a:pPr marL="85725" indent="-85725" defTabSz="457189">
                <a:buFont typeface="Arial" panose="020B0604020202020204" pitchFamily="34" charset="0"/>
                <a:buChar char="•"/>
                <a:defRPr/>
              </a:pPr>
              <a:r>
                <a:rPr lang="es-ES" altLang="ko-KR" sz="1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Análisis de GAPs</a:t>
              </a:r>
            </a:p>
            <a:p>
              <a:pPr marL="85725" indent="-85725" defTabSz="457189">
                <a:buFont typeface="Arial" panose="020B0604020202020204" pitchFamily="34" charset="0"/>
                <a:buChar char="•"/>
                <a:defRPr/>
              </a:pPr>
              <a:r>
                <a:rPr lang="es-ES" altLang="ko-KR" sz="1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Modelo de migración</a:t>
              </a:r>
            </a:p>
          </p:txBody>
        </p:sp>
      </p:grpSp>
      <p:grpSp>
        <p:nvGrpSpPr>
          <p:cNvPr id="29" name="Group 10">
            <a:extLst>
              <a:ext uri="{FF2B5EF4-FFF2-40B4-BE49-F238E27FC236}">
                <a16:creationId xmlns:a16="http://schemas.microsoft.com/office/drawing/2014/main" id="{02D0AF47-78B8-470D-8F36-BE7A3FCEA961}"/>
              </a:ext>
            </a:extLst>
          </p:cNvPr>
          <p:cNvGrpSpPr/>
          <p:nvPr/>
        </p:nvGrpSpPr>
        <p:grpSpPr>
          <a:xfrm>
            <a:off x="3009761" y="5232167"/>
            <a:ext cx="2543408" cy="868191"/>
            <a:chOff x="1292171" y="4693618"/>
            <a:chExt cx="2358195" cy="792999"/>
          </a:xfrm>
        </p:grpSpPr>
        <p:sp>
          <p:nvSpPr>
            <p:cNvPr id="30" name="TextBox 45">
              <a:extLst>
                <a:ext uri="{FF2B5EF4-FFF2-40B4-BE49-F238E27FC236}">
                  <a16:creationId xmlns:a16="http://schemas.microsoft.com/office/drawing/2014/main" id="{C018E950-34AB-493A-9492-A33D5AA1DA27}"/>
                </a:ext>
              </a:extLst>
            </p:cNvPr>
            <p:cNvSpPr txBox="1"/>
            <p:nvPr/>
          </p:nvSpPr>
          <p:spPr>
            <a:xfrm>
              <a:off x="1292171" y="4693618"/>
              <a:ext cx="1992464" cy="2811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457189">
                <a:defRPr/>
              </a:pPr>
              <a:r>
                <a:rPr lang="es-ES" altLang="ko-KR" sz="1400" b="1" dirty="0">
                  <a:solidFill>
                    <a:srgbClr val="F71C02"/>
                  </a:solidFill>
                  <a:cs typeface="Arial" pitchFamily="34" charset="0"/>
                </a:rPr>
                <a:t>Lanzamiento</a:t>
              </a:r>
            </a:p>
          </p:txBody>
        </p:sp>
        <p:sp>
          <p:nvSpPr>
            <p:cNvPr id="31" name="TextBox 46">
              <a:extLst>
                <a:ext uri="{FF2B5EF4-FFF2-40B4-BE49-F238E27FC236}">
                  <a16:creationId xmlns:a16="http://schemas.microsoft.com/office/drawing/2014/main" id="{5DDD6F49-E29E-4AD8-A2AE-4FC6B2CF5EEF}"/>
                </a:ext>
              </a:extLst>
            </p:cNvPr>
            <p:cNvSpPr txBox="1"/>
            <p:nvPr/>
          </p:nvSpPr>
          <p:spPr>
            <a:xfrm>
              <a:off x="1292171" y="4980600"/>
              <a:ext cx="2358195" cy="506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5725" indent="-85725" defTabSz="457189">
                <a:buFont typeface="Arial" panose="020B0604020202020204" pitchFamily="34" charset="0"/>
                <a:buChar char="•"/>
                <a:defRPr/>
              </a:pPr>
              <a:r>
                <a:rPr lang="es-ES" altLang="ko-KR" sz="1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Definir el equipo de trabajo</a:t>
              </a:r>
            </a:p>
            <a:p>
              <a:pPr marL="85725" indent="-85725" defTabSz="457189">
                <a:buFont typeface="Arial" panose="020B0604020202020204" pitchFamily="34" charset="0"/>
                <a:buChar char="•"/>
                <a:defRPr/>
              </a:pPr>
              <a:r>
                <a:rPr lang="es-ES" altLang="ko-KR" sz="1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Lanzar Assessment aplicaciones</a:t>
              </a:r>
            </a:p>
            <a:p>
              <a:pPr marL="85725" indent="-85725" defTabSz="457189">
                <a:buFont typeface="Arial" panose="020B0604020202020204" pitchFamily="34" charset="0"/>
                <a:buChar char="•"/>
                <a:defRPr/>
              </a:pPr>
              <a:r>
                <a:rPr lang="es-ES" altLang="ko-KR" sz="1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Definir configuración destino</a:t>
              </a:r>
            </a:p>
          </p:txBody>
        </p:sp>
      </p:grpSp>
      <p:grpSp>
        <p:nvGrpSpPr>
          <p:cNvPr id="32" name="Group 11">
            <a:extLst>
              <a:ext uri="{FF2B5EF4-FFF2-40B4-BE49-F238E27FC236}">
                <a16:creationId xmlns:a16="http://schemas.microsoft.com/office/drawing/2014/main" id="{13D31297-4652-45B1-BC56-F862BD2CE6DF}"/>
              </a:ext>
            </a:extLst>
          </p:cNvPr>
          <p:cNvGrpSpPr/>
          <p:nvPr/>
        </p:nvGrpSpPr>
        <p:grpSpPr>
          <a:xfrm>
            <a:off x="3313578" y="999111"/>
            <a:ext cx="2462833" cy="1022079"/>
            <a:chOff x="1380613" y="1593706"/>
            <a:chExt cx="2249535" cy="933559"/>
          </a:xfrm>
        </p:grpSpPr>
        <p:sp>
          <p:nvSpPr>
            <p:cNvPr id="33" name="TextBox 50">
              <a:extLst>
                <a:ext uri="{FF2B5EF4-FFF2-40B4-BE49-F238E27FC236}">
                  <a16:creationId xmlns:a16="http://schemas.microsoft.com/office/drawing/2014/main" id="{B982943D-6A6D-4536-9FA9-AF2BCBB85DCC}"/>
                </a:ext>
              </a:extLst>
            </p:cNvPr>
            <p:cNvSpPr txBox="1"/>
            <p:nvPr/>
          </p:nvSpPr>
          <p:spPr>
            <a:xfrm>
              <a:off x="1380613" y="1593706"/>
              <a:ext cx="1883803" cy="2811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457189">
                <a:defRPr/>
              </a:pPr>
              <a:r>
                <a:rPr lang="es-ES" altLang="ko-KR" sz="1400" b="1" kern="0" dirty="0">
                  <a:solidFill>
                    <a:srgbClr val="F71C02"/>
                  </a:solidFill>
                  <a:cs typeface="Arial" pitchFamily="34" charset="0"/>
                </a:rPr>
                <a:t>Plan de migración</a:t>
              </a:r>
            </a:p>
          </p:txBody>
        </p:sp>
        <p:sp>
          <p:nvSpPr>
            <p:cNvPr id="34" name="TextBox 51">
              <a:extLst>
                <a:ext uri="{FF2B5EF4-FFF2-40B4-BE49-F238E27FC236}">
                  <a16:creationId xmlns:a16="http://schemas.microsoft.com/office/drawing/2014/main" id="{E3263C20-9EC1-493E-A447-A47E54ABE30E}"/>
                </a:ext>
              </a:extLst>
            </p:cNvPr>
            <p:cNvSpPr txBox="1"/>
            <p:nvPr/>
          </p:nvSpPr>
          <p:spPr>
            <a:xfrm>
              <a:off x="1386253" y="1880688"/>
              <a:ext cx="2243895" cy="646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5725" indent="-85725" defTabSz="457189">
                <a:buFont typeface="Arial" panose="020B0604020202020204" pitchFamily="34" charset="0"/>
                <a:buChar char="•"/>
                <a:defRPr/>
              </a:pPr>
              <a:r>
                <a:rPr lang="es-ES" altLang="ko-KR" sz="1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Definir equipos y roles</a:t>
              </a:r>
            </a:p>
            <a:p>
              <a:pPr marL="85725" indent="-85725" defTabSz="457189">
                <a:buFont typeface="Arial" panose="020B0604020202020204" pitchFamily="34" charset="0"/>
                <a:buChar char="•"/>
                <a:defRPr/>
              </a:pPr>
              <a:r>
                <a:rPr lang="es-ES" altLang="ko-KR" sz="1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Objetivo y plan de pruebas</a:t>
              </a:r>
            </a:p>
            <a:p>
              <a:pPr marL="85725" indent="-85725" defTabSz="457189">
                <a:buFont typeface="Arial" panose="020B0604020202020204" pitchFamily="34" charset="0"/>
                <a:buChar char="•"/>
                <a:defRPr/>
              </a:pPr>
              <a:r>
                <a:rPr lang="es-ES" altLang="ko-KR" sz="1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Cerrar dependencias</a:t>
              </a:r>
            </a:p>
            <a:p>
              <a:pPr marL="85725" indent="-85725" defTabSz="457189">
                <a:buFont typeface="Arial" panose="020B0604020202020204" pitchFamily="34" charset="0"/>
                <a:buChar char="•"/>
                <a:defRPr/>
              </a:pPr>
              <a:r>
                <a:rPr lang="es-ES" altLang="ko-KR" sz="1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Finalizar plan de ejecución</a:t>
              </a:r>
            </a:p>
          </p:txBody>
        </p:sp>
      </p:grpSp>
      <p:grpSp>
        <p:nvGrpSpPr>
          <p:cNvPr id="35" name="Group 12">
            <a:extLst>
              <a:ext uri="{FF2B5EF4-FFF2-40B4-BE49-F238E27FC236}">
                <a16:creationId xmlns:a16="http://schemas.microsoft.com/office/drawing/2014/main" id="{12DF0CDB-860F-4AE2-A08C-242486271340}"/>
              </a:ext>
            </a:extLst>
          </p:cNvPr>
          <p:cNvGrpSpPr/>
          <p:nvPr/>
        </p:nvGrpSpPr>
        <p:grpSpPr>
          <a:xfrm>
            <a:off x="8044802" y="3944010"/>
            <a:ext cx="2546389" cy="1175967"/>
            <a:chOff x="3139020" y="3242401"/>
            <a:chExt cx="2323632" cy="1074119"/>
          </a:xfrm>
        </p:grpSpPr>
        <p:sp>
          <p:nvSpPr>
            <p:cNvPr id="36" name="TextBox 55">
              <a:extLst>
                <a:ext uri="{FF2B5EF4-FFF2-40B4-BE49-F238E27FC236}">
                  <a16:creationId xmlns:a16="http://schemas.microsoft.com/office/drawing/2014/main" id="{7A402E1B-9B6B-4FF8-8614-9C273B126CE0}"/>
                </a:ext>
              </a:extLst>
            </p:cNvPr>
            <p:cNvSpPr txBox="1"/>
            <p:nvPr/>
          </p:nvSpPr>
          <p:spPr>
            <a:xfrm>
              <a:off x="3139020" y="3242401"/>
              <a:ext cx="1957902" cy="2811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457189">
                <a:defRPr/>
              </a:pPr>
              <a:r>
                <a:rPr lang="es-ES" altLang="ko-KR" sz="1400" b="1" dirty="0">
                  <a:solidFill>
                    <a:srgbClr val="F71C02"/>
                  </a:solidFill>
                  <a:cs typeface="Arial" pitchFamily="34" charset="0"/>
                </a:rPr>
                <a:t>Migrar</a:t>
              </a:r>
            </a:p>
          </p:txBody>
        </p:sp>
        <p:sp>
          <p:nvSpPr>
            <p:cNvPr id="37" name="TextBox 56">
              <a:extLst>
                <a:ext uri="{FF2B5EF4-FFF2-40B4-BE49-F238E27FC236}">
                  <a16:creationId xmlns:a16="http://schemas.microsoft.com/office/drawing/2014/main" id="{0AC713F2-FAA6-45A4-8E58-048C40E72313}"/>
                </a:ext>
              </a:extLst>
            </p:cNvPr>
            <p:cNvSpPr txBox="1"/>
            <p:nvPr/>
          </p:nvSpPr>
          <p:spPr>
            <a:xfrm>
              <a:off x="3139521" y="3529383"/>
              <a:ext cx="2323131" cy="787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5725" indent="-85725" defTabSz="457189">
                <a:buFont typeface="Arial" panose="020B0604020202020204" pitchFamily="34" charset="0"/>
                <a:buChar char="•"/>
                <a:defRPr/>
              </a:pPr>
              <a:r>
                <a:rPr lang="es-ES" altLang="ko-KR" sz="1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Auto-provisionamiento</a:t>
              </a:r>
            </a:p>
            <a:p>
              <a:pPr marL="85725" indent="-85725" defTabSz="457189">
                <a:buFont typeface="Arial" panose="020B0604020202020204" pitchFamily="34" charset="0"/>
                <a:buChar char="•"/>
                <a:defRPr/>
              </a:pPr>
              <a:r>
                <a:rPr lang="es-ES" altLang="ko-KR" sz="1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Probar infraestructura</a:t>
              </a:r>
            </a:p>
            <a:p>
              <a:pPr marL="85725" indent="-85725" defTabSz="457189">
                <a:buFont typeface="Arial" panose="020B0604020202020204" pitchFamily="34" charset="0"/>
                <a:buChar char="•"/>
                <a:defRPr/>
              </a:pPr>
              <a:r>
                <a:rPr lang="es-ES" altLang="ko-KR" sz="1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Ejecutar migración</a:t>
              </a:r>
            </a:p>
            <a:p>
              <a:pPr marL="85725" indent="-85725" defTabSz="457189">
                <a:buFont typeface="Arial" panose="020B0604020202020204" pitchFamily="34" charset="0"/>
                <a:buChar char="•"/>
                <a:defRPr/>
              </a:pPr>
              <a:r>
                <a:rPr lang="es-ES" altLang="ko-KR" sz="1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Probar aplicaciones</a:t>
              </a:r>
            </a:p>
            <a:p>
              <a:pPr marL="85725" indent="-85725" defTabSz="457189">
                <a:buFont typeface="Arial" panose="020B0604020202020204" pitchFamily="34" charset="0"/>
                <a:buChar char="•"/>
              </a:pPr>
              <a:r>
                <a:rPr lang="es-ES" altLang="ko-KR" sz="1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Handover Post-migración</a:t>
              </a:r>
            </a:p>
          </p:txBody>
        </p:sp>
      </p:grpSp>
      <p:grpSp>
        <p:nvGrpSpPr>
          <p:cNvPr id="38" name="Group 8">
            <a:extLst>
              <a:ext uri="{FF2B5EF4-FFF2-40B4-BE49-F238E27FC236}">
                <a16:creationId xmlns:a16="http://schemas.microsoft.com/office/drawing/2014/main" id="{A9940F1D-6E4E-4D3C-993B-53F0F2963B65}"/>
              </a:ext>
            </a:extLst>
          </p:cNvPr>
          <p:cNvGrpSpPr/>
          <p:nvPr/>
        </p:nvGrpSpPr>
        <p:grpSpPr>
          <a:xfrm>
            <a:off x="8798821" y="1108952"/>
            <a:ext cx="2139578" cy="868191"/>
            <a:chOff x="5456569" y="1536068"/>
            <a:chExt cx="2253720" cy="792999"/>
          </a:xfrm>
        </p:grpSpPr>
        <p:sp>
          <p:nvSpPr>
            <p:cNvPr id="39" name="TextBox 60">
              <a:extLst>
                <a:ext uri="{FF2B5EF4-FFF2-40B4-BE49-F238E27FC236}">
                  <a16:creationId xmlns:a16="http://schemas.microsoft.com/office/drawing/2014/main" id="{3FFE634A-DFA8-4623-BB4E-A4E2E4117567}"/>
                </a:ext>
              </a:extLst>
            </p:cNvPr>
            <p:cNvSpPr txBox="1"/>
            <p:nvPr/>
          </p:nvSpPr>
          <p:spPr>
            <a:xfrm>
              <a:off x="5456569" y="1536068"/>
              <a:ext cx="1887988" cy="2811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457189">
                <a:defRPr/>
              </a:pPr>
              <a:r>
                <a:rPr lang="es-ES" altLang="ko-KR" sz="1400" b="1" dirty="0">
                  <a:solidFill>
                    <a:srgbClr val="F71C02"/>
                  </a:solidFill>
                  <a:cs typeface="Arial" pitchFamily="34" charset="0"/>
                </a:rPr>
                <a:t>Optimizar</a:t>
              </a:r>
            </a:p>
          </p:txBody>
        </p:sp>
        <p:sp>
          <p:nvSpPr>
            <p:cNvPr id="40" name="TextBox 61">
              <a:extLst>
                <a:ext uri="{FF2B5EF4-FFF2-40B4-BE49-F238E27FC236}">
                  <a16:creationId xmlns:a16="http://schemas.microsoft.com/office/drawing/2014/main" id="{F08B7EAA-D508-4059-9324-FCEE058545A9}"/>
                </a:ext>
              </a:extLst>
            </p:cNvPr>
            <p:cNvSpPr txBox="1"/>
            <p:nvPr/>
          </p:nvSpPr>
          <p:spPr>
            <a:xfrm>
              <a:off x="5457071" y="1823050"/>
              <a:ext cx="2253218" cy="506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5725" indent="-85725" defTabSz="457189">
                <a:buFont typeface="Arial" panose="020B0604020202020204" pitchFamily="34" charset="0"/>
                <a:buChar char="•"/>
                <a:defRPr/>
              </a:pPr>
              <a:r>
                <a:rPr lang="es-ES" altLang="ko-KR" sz="1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Decomisar OnPremise</a:t>
              </a:r>
            </a:p>
            <a:p>
              <a:pPr marL="85725" indent="-85725" defTabSz="457189">
                <a:buFont typeface="Arial" panose="020B0604020202020204" pitchFamily="34" charset="0"/>
                <a:buChar char="•"/>
                <a:defRPr/>
              </a:pPr>
              <a:r>
                <a:rPr lang="es-ES" altLang="ko-KR" sz="1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Establecer operación</a:t>
              </a:r>
            </a:p>
            <a:p>
              <a:pPr marL="85725" indent="-85725" defTabSz="457189">
                <a:buFont typeface="Arial" panose="020B0604020202020204" pitchFamily="34" charset="0"/>
                <a:buChar char="•"/>
                <a:defRPr/>
              </a:pPr>
              <a:r>
                <a:rPr lang="es-ES" altLang="ko-KR" sz="1000" kern="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Run the Bank</a:t>
              </a:r>
            </a:p>
          </p:txBody>
        </p:sp>
      </p:grpSp>
      <p:sp>
        <p:nvSpPr>
          <p:cNvPr id="41" name="Round Same Side Corner Rectangle 11">
            <a:extLst>
              <a:ext uri="{FF2B5EF4-FFF2-40B4-BE49-F238E27FC236}">
                <a16:creationId xmlns:a16="http://schemas.microsoft.com/office/drawing/2014/main" id="{DADB358B-76AC-4CF1-A709-8AA614548C6C}"/>
              </a:ext>
            </a:extLst>
          </p:cNvPr>
          <p:cNvSpPr>
            <a:spLocks noChangeAspect="1"/>
          </p:cNvSpPr>
          <p:nvPr/>
        </p:nvSpPr>
        <p:spPr>
          <a:xfrm rot="9900000">
            <a:off x="5559637" y="4945028"/>
            <a:ext cx="433548" cy="36821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>
              <a:defRPr/>
            </a:pPr>
            <a:endParaRPr lang="es-ES" altLang="ko-KR" sz="9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2" name="Block Arc 10">
            <a:extLst>
              <a:ext uri="{FF2B5EF4-FFF2-40B4-BE49-F238E27FC236}">
                <a16:creationId xmlns:a16="http://schemas.microsoft.com/office/drawing/2014/main" id="{F66D0A2E-A880-4C6A-88D5-F04C401F0E80}"/>
              </a:ext>
            </a:extLst>
          </p:cNvPr>
          <p:cNvSpPr/>
          <p:nvPr/>
        </p:nvSpPr>
        <p:spPr>
          <a:xfrm>
            <a:off x="10579018" y="1460029"/>
            <a:ext cx="443281" cy="30025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>
              <a:defRPr/>
            </a:pPr>
            <a:endParaRPr lang="es-ES" altLang="ko-KR" sz="9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1E59731-8E3A-4F08-A34F-FFF2D3DA0ADE}"/>
              </a:ext>
            </a:extLst>
          </p:cNvPr>
          <p:cNvSpPr/>
          <p:nvPr/>
        </p:nvSpPr>
        <p:spPr>
          <a:xfrm>
            <a:off x="2899132" y="2997383"/>
            <a:ext cx="788270" cy="788270"/>
          </a:xfrm>
          <a:prstGeom prst="ellipse">
            <a:avLst/>
          </a:prstGeom>
          <a:solidFill>
            <a:srgbClr val="F71C02"/>
          </a:solidFill>
          <a:ln w="12700" cap="flat" cmpd="sng" algn="ctr">
            <a:solidFill>
              <a:srgbClr val="EB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>
              <a:defRPr/>
            </a:pPr>
            <a:endParaRPr lang="es-ES" altLang="ko-KR" sz="900" kern="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B89081DE-28E9-40C6-98EC-1F6F22230AEE}"/>
              </a:ext>
            </a:extLst>
          </p:cNvPr>
          <p:cNvSpPr/>
          <p:nvPr/>
        </p:nvSpPr>
        <p:spPr>
          <a:xfrm>
            <a:off x="5586775" y="1455873"/>
            <a:ext cx="352576" cy="35257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>
              <a:defRPr/>
            </a:pPr>
            <a:endParaRPr lang="es-ES" altLang="ko-KR" sz="9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5" name="Rounded Rectangle 5">
            <a:extLst>
              <a:ext uri="{FF2B5EF4-FFF2-40B4-BE49-F238E27FC236}">
                <a16:creationId xmlns:a16="http://schemas.microsoft.com/office/drawing/2014/main" id="{40275D32-24AD-4AC0-BB08-807AFA93D4C4}"/>
              </a:ext>
            </a:extLst>
          </p:cNvPr>
          <p:cNvSpPr/>
          <p:nvPr/>
        </p:nvSpPr>
        <p:spPr>
          <a:xfrm flipH="1">
            <a:off x="3078856" y="3245492"/>
            <a:ext cx="428821" cy="35375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>
              <a:defRPr/>
            </a:pPr>
            <a:endParaRPr lang="es-ES" altLang="ko-KR" sz="9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6" name="Freeform 43">
            <a:extLst>
              <a:ext uri="{FF2B5EF4-FFF2-40B4-BE49-F238E27FC236}">
                <a16:creationId xmlns:a16="http://schemas.microsoft.com/office/drawing/2014/main" id="{FE964D6A-A51C-4293-ADC6-F06CE3302237}"/>
              </a:ext>
            </a:extLst>
          </p:cNvPr>
          <p:cNvSpPr>
            <a:spLocks noEditPoints="1"/>
          </p:cNvSpPr>
          <p:nvPr/>
        </p:nvSpPr>
        <p:spPr bwMode="auto">
          <a:xfrm>
            <a:off x="8020121" y="3152250"/>
            <a:ext cx="443544" cy="531489"/>
          </a:xfrm>
          <a:custGeom>
            <a:avLst/>
            <a:gdLst>
              <a:gd name="T0" fmla="*/ 1063 w 2784"/>
              <a:gd name="T1" fmla="*/ 1489 h 3336"/>
              <a:gd name="T2" fmla="*/ 1410 w 2784"/>
              <a:gd name="T3" fmla="*/ 1742 h 3336"/>
              <a:gd name="T4" fmla="*/ 1721 w 2784"/>
              <a:gd name="T5" fmla="*/ 1488 h 3336"/>
              <a:gd name="T6" fmla="*/ 1558 w 2784"/>
              <a:gd name="T7" fmla="*/ 1038 h 3336"/>
              <a:gd name="T8" fmla="*/ 2377 w 2784"/>
              <a:gd name="T9" fmla="*/ 901 h 3336"/>
              <a:gd name="T10" fmla="*/ 1879 w 2784"/>
              <a:gd name="T11" fmla="*/ 1012 h 3336"/>
              <a:gd name="T12" fmla="*/ 1879 w 2784"/>
              <a:gd name="T13" fmla="*/ 1771 h 3336"/>
              <a:gd name="T14" fmla="*/ 2378 w 2784"/>
              <a:gd name="T15" fmla="*/ 1882 h 3336"/>
              <a:gd name="T16" fmla="*/ 2554 w 2784"/>
              <a:gd name="T17" fmla="*/ 1548 h 3336"/>
              <a:gd name="T18" fmla="*/ 2524 w 2784"/>
              <a:gd name="T19" fmla="*/ 1085 h 3336"/>
              <a:gd name="T20" fmla="*/ 1740 w 2784"/>
              <a:gd name="T21" fmla="*/ 376 h 3336"/>
              <a:gd name="T22" fmla="*/ 1858 w 2784"/>
              <a:gd name="T23" fmla="*/ 838 h 3336"/>
              <a:gd name="T24" fmla="*/ 2296 w 2784"/>
              <a:gd name="T25" fmla="*/ 743 h 3336"/>
              <a:gd name="T26" fmla="*/ 2093 w 2784"/>
              <a:gd name="T27" fmla="*/ 453 h 3336"/>
              <a:gd name="T28" fmla="*/ 1685 w 2784"/>
              <a:gd name="T29" fmla="*/ 257 h 3336"/>
              <a:gd name="T30" fmla="*/ 727 w 2784"/>
              <a:gd name="T31" fmla="*/ 428 h 3336"/>
              <a:gd name="T32" fmla="*/ 496 w 2784"/>
              <a:gd name="T33" fmla="*/ 733 h 3336"/>
              <a:gd name="T34" fmla="*/ 927 w 2784"/>
              <a:gd name="T35" fmla="*/ 833 h 3336"/>
              <a:gd name="T36" fmla="*/ 1045 w 2784"/>
              <a:gd name="T37" fmla="*/ 376 h 3336"/>
              <a:gd name="T38" fmla="*/ 1311 w 2784"/>
              <a:gd name="T39" fmla="*/ 258 h 3336"/>
              <a:gd name="T40" fmla="*/ 1186 w 2784"/>
              <a:gd name="T41" fmla="*/ 501 h 3336"/>
              <a:gd name="T42" fmla="*/ 1215 w 2784"/>
              <a:gd name="T43" fmla="*/ 860 h 3336"/>
              <a:gd name="T44" fmla="*/ 1654 w 2784"/>
              <a:gd name="T45" fmla="*/ 699 h 3336"/>
              <a:gd name="T46" fmla="*/ 1538 w 2784"/>
              <a:gd name="T47" fmla="*/ 356 h 3336"/>
              <a:gd name="T48" fmla="*/ 1392 w 2784"/>
              <a:gd name="T49" fmla="*/ 219 h 3336"/>
              <a:gd name="T50" fmla="*/ 1850 w 2784"/>
              <a:gd name="T51" fmla="*/ 77 h 3336"/>
              <a:gd name="T52" fmla="*/ 2312 w 2784"/>
              <a:gd name="T53" fmla="*/ 347 h 3336"/>
              <a:gd name="T54" fmla="*/ 2637 w 2784"/>
              <a:gd name="T55" fmla="*/ 768 h 3336"/>
              <a:gd name="T56" fmla="*/ 2781 w 2784"/>
              <a:gd name="T57" fmla="*/ 1297 h 3336"/>
              <a:gd name="T58" fmla="*/ 2713 w 2784"/>
              <a:gd name="T59" fmla="*/ 1831 h 3336"/>
              <a:gd name="T60" fmla="*/ 2461 w 2784"/>
              <a:gd name="T61" fmla="*/ 2276 h 3336"/>
              <a:gd name="T62" fmla="*/ 2195 w 2784"/>
              <a:gd name="T63" fmla="*/ 2245 h 3336"/>
              <a:gd name="T64" fmla="*/ 2165 w 2784"/>
              <a:gd name="T65" fmla="*/ 2002 h 3336"/>
              <a:gd name="T66" fmla="*/ 1826 w 2784"/>
              <a:gd name="T67" fmla="*/ 2116 h 3336"/>
              <a:gd name="T68" fmla="*/ 1595 w 2784"/>
              <a:gd name="T69" fmla="*/ 1923 h 3336"/>
              <a:gd name="T70" fmla="*/ 1060 w 2784"/>
              <a:gd name="T71" fmla="*/ 2193 h 3336"/>
              <a:gd name="T72" fmla="*/ 1011 w 2784"/>
              <a:gd name="T73" fmla="*/ 2186 h 3336"/>
              <a:gd name="T74" fmla="*/ 927 w 2784"/>
              <a:gd name="T75" fmla="*/ 1950 h 3336"/>
              <a:gd name="T76" fmla="*/ 617 w 2784"/>
              <a:gd name="T77" fmla="*/ 1946 h 3336"/>
              <a:gd name="T78" fmla="*/ 623 w 2784"/>
              <a:gd name="T79" fmla="*/ 1829 h 3336"/>
              <a:gd name="T80" fmla="*/ 887 w 2784"/>
              <a:gd name="T81" fmla="*/ 1392 h 3336"/>
              <a:gd name="T82" fmla="*/ 639 w 2784"/>
              <a:gd name="T83" fmla="*/ 958 h 3336"/>
              <a:gd name="T84" fmla="*/ 287 w 2784"/>
              <a:gd name="T85" fmla="*/ 1000 h 3336"/>
              <a:gd name="T86" fmla="*/ 223 w 2784"/>
              <a:gd name="T87" fmla="*/ 1380 h 3336"/>
              <a:gd name="T88" fmla="*/ 301 w 2784"/>
              <a:gd name="T89" fmla="*/ 1726 h 3336"/>
              <a:gd name="T90" fmla="*/ 491 w 2784"/>
              <a:gd name="T91" fmla="*/ 2029 h 3336"/>
              <a:gd name="T92" fmla="*/ 791 w 2784"/>
              <a:gd name="T93" fmla="*/ 2243 h 3336"/>
              <a:gd name="T94" fmla="*/ 1196 w 2784"/>
              <a:gd name="T95" fmla="*/ 2325 h 3336"/>
              <a:gd name="T96" fmla="*/ 1007 w 2784"/>
              <a:gd name="T97" fmla="*/ 2925 h 3336"/>
              <a:gd name="T98" fmla="*/ 536 w 2784"/>
              <a:gd name="T99" fmla="*/ 2645 h 3336"/>
              <a:gd name="T100" fmla="*/ 211 w 2784"/>
              <a:gd name="T101" fmla="*/ 2250 h 3336"/>
              <a:gd name="T102" fmla="*/ 34 w 2784"/>
              <a:gd name="T103" fmla="*/ 1761 h 3336"/>
              <a:gd name="T104" fmla="*/ 10 w 2784"/>
              <a:gd name="T105" fmla="*/ 1226 h 3336"/>
              <a:gd name="T106" fmla="*/ 168 w 2784"/>
              <a:gd name="T107" fmla="*/ 730 h 3336"/>
              <a:gd name="T108" fmla="*/ 494 w 2784"/>
              <a:gd name="T109" fmla="*/ 329 h 3336"/>
              <a:gd name="T110" fmla="*/ 948 w 2784"/>
              <a:gd name="T111" fmla="*/ 73 h 3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84" h="3336">
                <a:moveTo>
                  <a:pt x="1079" y="1027"/>
                </a:moveTo>
                <a:lnTo>
                  <a:pt x="1072" y="1112"/>
                </a:lnTo>
                <a:lnTo>
                  <a:pt x="1067" y="1201"/>
                </a:lnTo>
                <a:lnTo>
                  <a:pt x="1063" y="1294"/>
                </a:lnTo>
                <a:lnTo>
                  <a:pt x="1062" y="1392"/>
                </a:lnTo>
                <a:lnTo>
                  <a:pt x="1063" y="1489"/>
                </a:lnTo>
                <a:lnTo>
                  <a:pt x="1067" y="1582"/>
                </a:lnTo>
                <a:lnTo>
                  <a:pt x="1072" y="1671"/>
                </a:lnTo>
                <a:lnTo>
                  <a:pt x="1079" y="1756"/>
                </a:lnTo>
                <a:lnTo>
                  <a:pt x="1187" y="1749"/>
                </a:lnTo>
                <a:lnTo>
                  <a:pt x="1297" y="1744"/>
                </a:lnTo>
                <a:lnTo>
                  <a:pt x="1410" y="1742"/>
                </a:lnTo>
                <a:lnTo>
                  <a:pt x="1511" y="1744"/>
                </a:lnTo>
                <a:lnTo>
                  <a:pt x="1609" y="1747"/>
                </a:lnTo>
                <a:lnTo>
                  <a:pt x="1705" y="1754"/>
                </a:lnTo>
                <a:lnTo>
                  <a:pt x="1713" y="1669"/>
                </a:lnTo>
                <a:lnTo>
                  <a:pt x="1718" y="1581"/>
                </a:lnTo>
                <a:lnTo>
                  <a:pt x="1721" y="1488"/>
                </a:lnTo>
                <a:lnTo>
                  <a:pt x="1722" y="1392"/>
                </a:lnTo>
                <a:lnTo>
                  <a:pt x="1721" y="1295"/>
                </a:lnTo>
                <a:lnTo>
                  <a:pt x="1718" y="1203"/>
                </a:lnTo>
                <a:lnTo>
                  <a:pt x="1713" y="1114"/>
                </a:lnTo>
                <a:lnTo>
                  <a:pt x="1705" y="1029"/>
                </a:lnTo>
                <a:lnTo>
                  <a:pt x="1558" y="1038"/>
                </a:lnTo>
                <a:lnTo>
                  <a:pt x="1410" y="1041"/>
                </a:lnTo>
                <a:lnTo>
                  <a:pt x="1297" y="1039"/>
                </a:lnTo>
                <a:lnTo>
                  <a:pt x="1187" y="1035"/>
                </a:lnTo>
                <a:lnTo>
                  <a:pt x="1079" y="1027"/>
                </a:lnTo>
                <a:close/>
                <a:moveTo>
                  <a:pt x="2444" y="874"/>
                </a:moveTo>
                <a:lnTo>
                  <a:pt x="2377" y="901"/>
                </a:lnTo>
                <a:lnTo>
                  <a:pt x="2306" y="924"/>
                </a:lnTo>
                <a:lnTo>
                  <a:pt x="2229" y="946"/>
                </a:lnTo>
                <a:lnTo>
                  <a:pt x="2148" y="965"/>
                </a:lnTo>
                <a:lnTo>
                  <a:pt x="2062" y="984"/>
                </a:lnTo>
                <a:lnTo>
                  <a:pt x="1973" y="999"/>
                </a:lnTo>
                <a:lnTo>
                  <a:pt x="1879" y="1012"/>
                </a:lnTo>
                <a:lnTo>
                  <a:pt x="1890" y="1137"/>
                </a:lnTo>
                <a:lnTo>
                  <a:pt x="1896" y="1264"/>
                </a:lnTo>
                <a:lnTo>
                  <a:pt x="1898" y="1392"/>
                </a:lnTo>
                <a:lnTo>
                  <a:pt x="1896" y="1519"/>
                </a:lnTo>
                <a:lnTo>
                  <a:pt x="1890" y="1647"/>
                </a:lnTo>
                <a:lnTo>
                  <a:pt x="1879" y="1771"/>
                </a:lnTo>
                <a:lnTo>
                  <a:pt x="1973" y="1784"/>
                </a:lnTo>
                <a:lnTo>
                  <a:pt x="2062" y="1799"/>
                </a:lnTo>
                <a:lnTo>
                  <a:pt x="2148" y="1818"/>
                </a:lnTo>
                <a:lnTo>
                  <a:pt x="2230" y="1837"/>
                </a:lnTo>
                <a:lnTo>
                  <a:pt x="2307" y="1859"/>
                </a:lnTo>
                <a:lnTo>
                  <a:pt x="2378" y="1882"/>
                </a:lnTo>
                <a:lnTo>
                  <a:pt x="2445" y="1909"/>
                </a:lnTo>
                <a:lnTo>
                  <a:pt x="2476" y="1840"/>
                </a:lnTo>
                <a:lnTo>
                  <a:pt x="2502" y="1770"/>
                </a:lnTo>
                <a:lnTo>
                  <a:pt x="2524" y="1698"/>
                </a:lnTo>
                <a:lnTo>
                  <a:pt x="2541" y="1624"/>
                </a:lnTo>
                <a:lnTo>
                  <a:pt x="2554" y="1548"/>
                </a:lnTo>
                <a:lnTo>
                  <a:pt x="2563" y="1471"/>
                </a:lnTo>
                <a:lnTo>
                  <a:pt x="2565" y="1392"/>
                </a:lnTo>
                <a:lnTo>
                  <a:pt x="2563" y="1313"/>
                </a:lnTo>
                <a:lnTo>
                  <a:pt x="2554" y="1235"/>
                </a:lnTo>
                <a:lnTo>
                  <a:pt x="2541" y="1160"/>
                </a:lnTo>
                <a:lnTo>
                  <a:pt x="2524" y="1085"/>
                </a:lnTo>
                <a:lnTo>
                  <a:pt x="2502" y="1013"/>
                </a:lnTo>
                <a:lnTo>
                  <a:pt x="2476" y="942"/>
                </a:lnTo>
                <a:lnTo>
                  <a:pt x="2444" y="874"/>
                </a:lnTo>
                <a:close/>
                <a:moveTo>
                  <a:pt x="1685" y="257"/>
                </a:moveTo>
                <a:lnTo>
                  <a:pt x="1714" y="313"/>
                </a:lnTo>
                <a:lnTo>
                  <a:pt x="1740" y="376"/>
                </a:lnTo>
                <a:lnTo>
                  <a:pt x="1766" y="444"/>
                </a:lnTo>
                <a:lnTo>
                  <a:pt x="1788" y="516"/>
                </a:lnTo>
                <a:lnTo>
                  <a:pt x="1809" y="591"/>
                </a:lnTo>
                <a:lnTo>
                  <a:pt x="1827" y="670"/>
                </a:lnTo>
                <a:lnTo>
                  <a:pt x="1844" y="752"/>
                </a:lnTo>
                <a:lnTo>
                  <a:pt x="1858" y="838"/>
                </a:lnTo>
                <a:lnTo>
                  <a:pt x="1940" y="826"/>
                </a:lnTo>
                <a:lnTo>
                  <a:pt x="2018" y="813"/>
                </a:lnTo>
                <a:lnTo>
                  <a:pt x="2093" y="799"/>
                </a:lnTo>
                <a:lnTo>
                  <a:pt x="2165" y="781"/>
                </a:lnTo>
                <a:lnTo>
                  <a:pt x="2232" y="763"/>
                </a:lnTo>
                <a:lnTo>
                  <a:pt x="2296" y="743"/>
                </a:lnTo>
                <a:lnTo>
                  <a:pt x="2354" y="722"/>
                </a:lnTo>
                <a:lnTo>
                  <a:pt x="2309" y="662"/>
                </a:lnTo>
                <a:lnTo>
                  <a:pt x="2260" y="605"/>
                </a:lnTo>
                <a:lnTo>
                  <a:pt x="2208" y="551"/>
                </a:lnTo>
                <a:lnTo>
                  <a:pt x="2152" y="499"/>
                </a:lnTo>
                <a:lnTo>
                  <a:pt x="2093" y="453"/>
                </a:lnTo>
                <a:lnTo>
                  <a:pt x="2032" y="409"/>
                </a:lnTo>
                <a:lnTo>
                  <a:pt x="1968" y="370"/>
                </a:lnTo>
                <a:lnTo>
                  <a:pt x="1900" y="336"/>
                </a:lnTo>
                <a:lnTo>
                  <a:pt x="1831" y="304"/>
                </a:lnTo>
                <a:lnTo>
                  <a:pt x="1760" y="278"/>
                </a:lnTo>
                <a:lnTo>
                  <a:pt x="1685" y="257"/>
                </a:lnTo>
                <a:close/>
                <a:moveTo>
                  <a:pt x="1100" y="257"/>
                </a:moveTo>
                <a:lnTo>
                  <a:pt x="1020" y="280"/>
                </a:lnTo>
                <a:lnTo>
                  <a:pt x="942" y="309"/>
                </a:lnTo>
                <a:lnTo>
                  <a:pt x="868" y="344"/>
                </a:lnTo>
                <a:lnTo>
                  <a:pt x="796" y="383"/>
                </a:lnTo>
                <a:lnTo>
                  <a:pt x="727" y="428"/>
                </a:lnTo>
                <a:lnTo>
                  <a:pt x="662" y="476"/>
                </a:lnTo>
                <a:lnTo>
                  <a:pt x="600" y="529"/>
                </a:lnTo>
                <a:lnTo>
                  <a:pt x="542" y="585"/>
                </a:lnTo>
                <a:lnTo>
                  <a:pt x="488" y="647"/>
                </a:lnTo>
                <a:lnTo>
                  <a:pt x="439" y="711"/>
                </a:lnTo>
                <a:lnTo>
                  <a:pt x="496" y="733"/>
                </a:lnTo>
                <a:lnTo>
                  <a:pt x="557" y="754"/>
                </a:lnTo>
                <a:lnTo>
                  <a:pt x="624" y="773"/>
                </a:lnTo>
                <a:lnTo>
                  <a:pt x="695" y="791"/>
                </a:lnTo>
                <a:lnTo>
                  <a:pt x="769" y="807"/>
                </a:lnTo>
                <a:lnTo>
                  <a:pt x="846" y="821"/>
                </a:lnTo>
                <a:lnTo>
                  <a:pt x="927" y="833"/>
                </a:lnTo>
                <a:lnTo>
                  <a:pt x="941" y="749"/>
                </a:lnTo>
                <a:lnTo>
                  <a:pt x="958" y="667"/>
                </a:lnTo>
                <a:lnTo>
                  <a:pt x="977" y="588"/>
                </a:lnTo>
                <a:lnTo>
                  <a:pt x="997" y="514"/>
                </a:lnTo>
                <a:lnTo>
                  <a:pt x="1019" y="443"/>
                </a:lnTo>
                <a:lnTo>
                  <a:pt x="1045" y="376"/>
                </a:lnTo>
                <a:lnTo>
                  <a:pt x="1071" y="313"/>
                </a:lnTo>
                <a:lnTo>
                  <a:pt x="1100" y="257"/>
                </a:lnTo>
                <a:close/>
                <a:moveTo>
                  <a:pt x="1392" y="219"/>
                </a:moveTo>
                <a:lnTo>
                  <a:pt x="1350" y="220"/>
                </a:lnTo>
                <a:lnTo>
                  <a:pt x="1331" y="237"/>
                </a:lnTo>
                <a:lnTo>
                  <a:pt x="1311" y="258"/>
                </a:lnTo>
                <a:lnTo>
                  <a:pt x="1289" y="284"/>
                </a:lnTo>
                <a:lnTo>
                  <a:pt x="1268" y="316"/>
                </a:lnTo>
                <a:lnTo>
                  <a:pt x="1248" y="355"/>
                </a:lnTo>
                <a:lnTo>
                  <a:pt x="1227" y="398"/>
                </a:lnTo>
                <a:lnTo>
                  <a:pt x="1205" y="447"/>
                </a:lnTo>
                <a:lnTo>
                  <a:pt x="1186" y="501"/>
                </a:lnTo>
                <a:lnTo>
                  <a:pt x="1167" y="561"/>
                </a:lnTo>
                <a:lnTo>
                  <a:pt x="1149" y="626"/>
                </a:lnTo>
                <a:lnTo>
                  <a:pt x="1132" y="696"/>
                </a:lnTo>
                <a:lnTo>
                  <a:pt x="1115" y="771"/>
                </a:lnTo>
                <a:lnTo>
                  <a:pt x="1101" y="852"/>
                </a:lnTo>
                <a:lnTo>
                  <a:pt x="1215" y="860"/>
                </a:lnTo>
                <a:lnTo>
                  <a:pt x="1330" y="864"/>
                </a:lnTo>
                <a:lnTo>
                  <a:pt x="1448" y="865"/>
                </a:lnTo>
                <a:lnTo>
                  <a:pt x="1566" y="862"/>
                </a:lnTo>
                <a:lnTo>
                  <a:pt x="1684" y="855"/>
                </a:lnTo>
                <a:lnTo>
                  <a:pt x="1670" y="774"/>
                </a:lnTo>
                <a:lnTo>
                  <a:pt x="1654" y="699"/>
                </a:lnTo>
                <a:lnTo>
                  <a:pt x="1637" y="628"/>
                </a:lnTo>
                <a:lnTo>
                  <a:pt x="1619" y="562"/>
                </a:lnTo>
                <a:lnTo>
                  <a:pt x="1600" y="502"/>
                </a:lnTo>
                <a:lnTo>
                  <a:pt x="1580" y="448"/>
                </a:lnTo>
                <a:lnTo>
                  <a:pt x="1558" y="399"/>
                </a:lnTo>
                <a:lnTo>
                  <a:pt x="1538" y="356"/>
                </a:lnTo>
                <a:lnTo>
                  <a:pt x="1517" y="317"/>
                </a:lnTo>
                <a:lnTo>
                  <a:pt x="1496" y="285"/>
                </a:lnTo>
                <a:lnTo>
                  <a:pt x="1474" y="258"/>
                </a:lnTo>
                <a:lnTo>
                  <a:pt x="1454" y="237"/>
                </a:lnTo>
                <a:lnTo>
                  <a:pt x="1435" y="220"/>
                </a:lnTo>
                <a:lnTo>
                  <a:pt x="1392" y="219"/>
                </a:lnTo>
                <a:close/>
                <a:moveTo>
                  <a:pt x="1392" y="0"/>
                </a:moveTo>
                <a:lnTo>
                  <a:pt x="1488" y="3"/>
                </a:lnTo>
                <a:lnTo>
                  <a:pt x="1582" y="13"/>
                </a:lnTo>
                <a:lnTo>
                  <a:pt x="1673" y="28"/>
                </a:lnTo>
                <a:lnTo>
                  <a:pt x="1763" y="50"/>
                </a:lnTo>
                <a:lnTo>
                  <a:pt x="1850" y="77"/>
                </a:lnTo>
                <a:lnTo>
                  <a:pt x="1934" y="109"/>
                </a:lnTo>
                <a:lnTo>
                  <a:pt x="2015" y="148"/>
                </a:lnTo>
                <a:lnTo>
                  <a:pt x="2094" y="190"/>
                </a:lnTo>
                <a:lnTo>
                  <a:pt x="2170" y="238"/>
                </a:lnTo>
                <a:lnTo>
                  <a:pt x="2243" y="290"/>
                </a:lnTo>
                <a:lnTo>
                  <a:pt x="2312" y="347"/>
                </a:lnTo>
                <a:lnTo>
                  <a:pt x="2376" y="408"/>
                </a:lnTo>
                <a:lnTo>
                  <a:pt x="2437" y="473"/>
                </a:lnTo>
                <a:lnTo>
                  <a:pt x="2494" y="542"/>
                </a:lnTo>
                <a:lnTo>
                  <a:pt x="2546" y="614"/>
                </a:lnTo>
                <a:lnTo>
                  <a:pt x="2594" y="689"/>
                </a:lnTo>
                <a:lnTo>
                  <a:pt x="2637" y="768"/>
                </a:lnTo>
                <a:lnTo>
                  <a:pt x="2675" y="850"/>
                </a:lnTo>
                <a:lnTo>
                  <a:pt x="2707" y="935"/>
                </a:lnTo>
                <a:lnTo>
                  <a:pt x="2734" y="1022"/>
                </a:lnTo>
                <a:lnTo>
                  <a:pt x="2756" y="1112"/>
                </a:lnTo>
                <a:lnTo>
                  <a:pt x="2772" y="1203"/>
                </a:lnTo>
                <a:lnTo>
                  <a:pt x="2781" y="1297"/>
                </a:lnTo>
                <a:lnTo>
                  <a:pt x="2784" y="1392"/>
                </a:lnTo>
                <a:lnTo>
                  <a:pt x="2781" y="1484"/>
                </a:lnTo>
                <a:lnTo>
                  <a:pt x="2773" y="1574"/>
                </a:lnTo>
                <a:lnTo>
                  <a:pt x="2759" y="1662"/>
                </a:lnTo>
                <a:lnTo>
                  <a:pt x="2738" y="1747"/>
                </a:lnTo>
                <a:lnTo>
                  <a:pt x="2713" y="1831"/>
                </a:lnTo>
                <a:lnTo>
                  <a:pt x="2683" y="1912"/>
                </a:lnTo>
                <a:lnTo>
                  <a:pt x="2647" y="1990"/>
                </a:lnTo>
                <a:lnTo>
                  <a:pt x="2608" y="2066"/>
                </a:lnTo>
                <a:lnTo>
                  <a:pt x="2564" y="2139"/>
                </a:lnTo>
                <a:lnTo>
                  <a:pt x="2514" y="2209"/>
                </a:lnTo>
                <a:lnTo>
                  <a:pt x="2461" y="2276"/>
                </a:lnTo>
                <a:lnTo>
                  <a:pt x="2404" y="2339"/>
                </a:lnTo>
                <a:lnTo>
                  <a:pt x="2343" y="2399"/>
                </a:lnTo>
                <a:lnTo>
                  <a:pt x="2277" y="2455"/>
                </a:lnTo>
                <a:lnTo>
                  <a:pt x="2070" y="2348"/>
                </a:lnTo>
                <a:lnTo>
                  <a:pt x="2135" y="2299"/>
                </a:lnTo>
                <a:lnTo>
                  <a:pt x="2195" y="2245"/>
                </a:lnTo>
                <a:lnTo>
                  <a:pt x="2252" y="2188"/>
                </a:lnTo>
                <a:lnTo>
                  <a:pt x="2306" y="2126"/>
                </a:lnTo>
                <a:lnTo>
                  <a:pt x="2354" y="2061"/>
                </a:lnTo>
                <a:lnTo>
                  <a:pt x="2296" y="2040"/>
                </a:lnTo>
                <a:lnTo>
                  <a:pt x="2233" y="2020"/>
                </a:lnTo>
                <a:lnTo>
                  <a:pt x="2165" y="2002"/>
                </a:lnTo>
                <a:lnTo>
                  <a:pt x="2094" y="1985"/>
                </a:lnTo>
                <a:lnTo>
                  <a:pt x="2018" y="1970"/>
                </a:lnTo>
                <a:lnTo>
                  <a:pt x="1940" y="1957"/>
                </a:lnTo>
                <a:lnTo>
                  <a:pt x="1858" y="1946"/>
                </a:lnTo>
                <a:lnTo>
                  <a:pt x="1844" y="2032"/>
                </a:lnTo>
                <a:lnTo>
                  <a:pt x="1826" y="2116"/>
                </a:lnTo>
                <a:lnTo>
                  <a:pt x="1808" y="2197"/>
                </a:lnTo>
                <a:lnTo>
                  <a:pt x="1649" y="2106"/>
                </a:lnTo>
                <a:lnTo>
                  <a:pt x="1661" y="2049"/>
                </a:lnTo>
                <a:lnTo>
                  <a:pt x="1674" y="1990"/>
                </a:lnTo>
                <a:lnTo>
                  <a:pt x="1684" y="1928"/>
                </a:lnTo>
                <a:lnTo>
                  <a:pt x="1595" y="1923"/>
                </a:lnTo>
                <a:lnTo>
                  <a:pt x="1503" y="1919"/>
                </a:lnTo>
                <a:lnTo>
                  <a:pt x="1410" y="1918"/>
                </a:lnTo>
                <a:lnTo>
                  <a:pt x="1327" y="1919"/>
                </a:lnTo>
                <a:lnTo>
                  <a:pt x="1065" y="1768"/>
                </a:lnTo>
                <a:lnTo>
                  <a:pt x="1065" y="2193"/>
                </a:lnTo>
                <a:lnTo>
                  <a:pt x="1060" y="2193"/>
                </a:lnTo>
                <a:lnTo>
                  <a:pt x="1055" y="2192"/>
                </a:lnTo>
                <a:lnTo>
                  <a:pt x="1050" y="2192"/>
                </a:lnTo>
                <a:lnTo>
                  <a:pt x="1048" y="2192"/>
                </a:lnTo>
                <a:lnTo>
                  <a:pt x="1043" y="2192"/>
                </a:lnTo>
                <a:lnTo>
                  <a:pt x="1028" y="2190"/>
                </a:lnTo>
                <a:lnTo>
                  <a:pt x="1011" y="2186"/>
                </a:lnTo>
                <a:lnTo>
                  <a:pt x="992" y="2181"/>
                </a:lnTo>
                <a:lnTo>
                  <a:pt x="972" y="2174"/>
                </a:lnTo>
                <a:lnTo>
                  <a:pt x="971" y="2174"/>
                </a:lnTo>
                <a:lnTo>
                  <a:pt x="955" y="2102"/>
                </a:lnTo>
                <a:lnTo>
                  <a:pt x="940" y="2027"/>
                </a:lnTo>
                <a:lnTo>
                  <a:pt x="927" y="1950"/>
                </a:lnTo>
                <a:lnTo>
                  <a:pt x="837" y="1963"/>
                </a:lnTo>
                <a:lnTo>
                  <a:pt x="752" y="1979"/>
                </a:lnTo>
                <a:lnTo>
                  <a:pt x="671" y="1998"/>
                </a:lnTo>
                <a:lnTo>
                  <a:pt x="644" y="1974"/>
                </a:lnTo>
                <a:lnTo>
                  <a:pt x="621" y="1950"/>
                </a:lnTo>
                <a:lnTo>
                  <a:pt x="617" y="1946"/>
                </a:lnTo>
                <a:lnTo>
                  <a:pt x="613" y="1942"/>
                </a:lnTo>
                <a:lnTo>
                  <a:pt x="594" y="1922"/>
                </a:lnTo>
                <a:lnTo>
                  <a:pt x="575" y="1899"/>
                </a:lnTo>
                <a:lnTo>
                  <a:pt x="556" y="1875"/>
                </a:lnTo>
                <a:lnTo>
                  <a:pt x="538" y="1852"/>
                </a:lnTo>
                <a:lnTo>
                  <a:pt x="623" y="1829"/>
                </a:lnTo>
                <a:lnTo>
                  <a:pt x="713" y="1809"/>
                </a:lnTo>
                <a:lnTo>
                  <a:pt x="807" y="1790"/>
                </a:lnTo>
                <a:lnTo>
                  <a:pt x="906" y="1776"/>
                </a:lnTo>
                <a:lnTo>
                  <a:pt x="895" y="1649"/>
                </a:lnTo>
                <a:lnTo>
                  <a:pt x="889" y="1521"/>
                </a:lnTo>
                <a:lnTo>
                  <a:pt x="887" y="1392"/>
                </a:lnTo>
                <a:lnTo>
                  <a:pt x="889" y="1263"/>
                </a:lnTo>
                <a:lnTo>
                  <a:pt x="895" y="1134"/>
                </a:lnTo>
                <a:lnTo>
                  <a:pt x="906" y="1008"/>
                </a:lnTo>
                <a:lnTo>
                  <a:pt x="813" y="994"/>
                </a:lnTo>
                <a:lnTo>
                  <a:pt x="724" y="978"/>
                </a:lnTo>
                <a:lnTo>
                  <a:pt x="639" y="958"/>
                </a:lnTo>
                <a:lnTo>
                  <a:pt x="558" y="937"/>
                </a:lnTo>
                <a:lnTo>
                  <a:pt x="482" y="915"/>
                </a:lnTo>
                <a:lnTo>
                  <a:pt x="412" y="890"/>
                </a:lnTo>
                <a:lnTo>
                  <a:pt x="347" y="863"/>
                </a:lnTo>
                <a:lnTo>
                  <a:pt x="314" y="930"/>
                </a:lnTo>
                <a:lnTo>
                  <a:pt x="287" y="1000"/>
                </a:lnTo>
                <a:lnTo>
                  <a:pt x="264" y="1072"/>
                </a:lnTo>
                <a:lnTo>
                  <a:pt x="246" y="1146"/>
                </a:lnTo>
                <a:lnTo>
                  <a:pt x="235" y="1203"/>
                </a:lnTo>
                <a:lnTo>
                  <a:pt x="228" y="1262"/>
                </a:lnTo>
                <a:lnTo>
                  <a:pt x="222" y="1321"/>
                </a:lnTo>
                <a:lnTo>
                  <a:pt x="223" y="1380"/>
                </a:lnTo>
                <a:lnTo>
                  <a:pt x="229" y="1439"/>
                </a:lnTo>
                <a:lnTo>
                  <a:pt x="237" y="1497"/>
                </a:lnTo>
                <a:lnTo>
                  <a:pt x="248" y="1556"/>
                </a:lnTo>
                <a:lnTo>
                  <a:pt x="263" y="1613"/>
                </a:lnTo>
                <a:lnTo>
                  <a:pt x="280" y="1670"/>
                </a:lnTo>
                <a:lnTo>
                  <a:pt x="301" y="1726"/>
                </a:lnTo>
                <a:lnTo>
                  <a:pt x="325" y="1781"/>
                </a:lnTo>
                <a:lnTo>
                  <a:pt x="352" y="1834"/>
                </a:lnTo>
                <a:lnTo>
                  <a:pt x="382" y="1885"/>
                </a:lnTo>
                <a:lnTo>
                  <a:pt x="416" y="1936"/>
                </a:lnTo>
                <a:lnTo>
                  <a:pt x="452" y="1983"/>
                </a:lnTo>
                <a:lnTo>
                  <a:pt x="491" y="2029"/>
                </a:lnTo>
                <a:lnTo>
                  <a:pt x="534" y="2072"/>
                </a:lnTo>
                <a:lnTo>
                  <a:pt x="578" y="2113"/>
                </a:lnTo>
                <a:lnTo>
                  <a:pt x="627" y="2150"/>
                </a:lnTo>
                <a:lnTo>
                  <a:pt x="679" y="2185"/>
                </a:lnTo>
                <a:lnTo>
                  <a:pt x="733" y="2216"/>
                </a:lnTo>
                <a:lnTo>
                  <a:pt x="791" y="2243"/>
                </a:lnTo>
                <a:lnTo>
                  <a:pt x="851" y="2267"/>
                </a:lnTo>
                <a:lnTo>
                  <a:pt x="914" y="2288"/>
                </a:lnTo>
                <a:lnTo>
                  <a:pt x="981" y="2304"/>
                </a:lnTo>
                <a:lnTo>
                  <a:pt x="1050" y="2315"/>
                </a:lnTo>
                <a:lnTo>
                  <a:pt x="1121" y="2322"/>
                </a:lnTo>
                <a:lnTo>
                  <a:pt x="1196" y="2325"/>
                </a:lnTo>
                <a:lnTo>
                  <a:pt x="1196" y="1996"/>
                </a:lnTo>
                <a:lnTo>
                  <a:pt x="2357" y="2666"/>
                </a:lnTo>
                <a:lnTo>
                  <a:pt x="1196" y="3336"/>
                </a:lnTo>
                <a:lnTo>
                  <a:pt x="1196" y="2988"/>
                </a:lnTo>
                <a:lnTo>
                  <a:pt x="1100" y="2958"/>
                </a:lnTo>
                <a:lnTo>
                  <a:pt x="1007" y="2925"/>
                </a:lnTo>
                <a:lnTo>
                  <a:pt x="919" y="2886"/>
                </a:lnTo>
                <a:lnTo>
                  <a:pt x="834" y="2845"/>
                </a:lnTo>
                <a:lnTo>
                  <a:pt x="753" y="2800"/>
                </a:lnTo>
                <a:lnTo>
                  <a:pt x="678" y="2752"/>
                </a:lnTo>
                <a:lnTo>
                  <a:pt x="605" y="2699"/>
                </a:lnTo>
                <a:lnTo>
                  <a:pt x="536" y="2645"/>
                </a:lnTo>
                <a:lnTo>
                  <a:pt x="472" y="2586"/>
                </a:lnTo>
                <a:lnTo>
                  <a:pt x="412" y="2524"/>
                </a:lnTo>
                <a:lnTo>
                  <a:pt x="355" y="2461"/>
                </a:lnTo>
                <a:lnTo>
                  <a:pt x="303" y="2393"/>
                </a:lnTo>
                <a:lnTo>
                  <a:pt x="255" y="2323"/>
                </a:lnTo>
                <a:lnTo>
                  <a:pt x="211" y="2250"/>
                </a:lnTo>
                <a:lnTo>
                  <a:pt x="171" y="2174"/>
                </a:lnTo>
                <a:lnTo>
                  <a:pt x="135" y="2097"/>
                </a:lnTo>
                <a:lnTo>
                  <a:pt x="104" y="2016"/>
                </a:lnTo>
                <a:lnTo>
                  <a:pt x="77" y="1933"/>
                </a:lnTo>
                <a:lnTo>
                  <a:pt x="54" y="1848"/>
                </a:lnTo>
                <a:lnTo>
                  <a:pt x="34" y="1761"/>
                </a:lnTo>
                <a:lnTo>
                  <a:pt x="19" y="1672"/>
                </a:lnTo>
                <a:lnTo>
                  <a:pt x="9" y="1580"/>
                </a:lnTo>
                <a:lnTo>
                  <a:pt x="2" y="1487"/>
                </a:lnTo>
                <a:lnTo>
                  <a:pt x="0" y="1392"/>
                </a:lnTo>
                <a:lnTo>
                  <a:pt x="3" y="1308"/>
                </a:lnTo>
                <a:lnTo>
                  <a:pt x="10" y="1226"/>
                </a:lnTo>
                <a:lnTo>
                  <a:pt x="22" y="1146"/>
                </a:lnTo>
                <a:lnTo>
                  <a:pt x="40" y="1058"/>
                </a:lnTo>
                <a:lnTo>
                  <a:pt x="65" y="972"/>
                </a:lnTo>
                <a:lnTo>
                  <a:pt x="94" y="890"/>
                </a:lnTo>
                <a:lnTo>
                  <a:pt x="128" y="809"/>
                </a:lnTo>
                <a:lnTo>
                  <a:pt x="168" y="730"/>
                </a:lnTo>
                <a:lnTo>
                  <a:pt x="211" y="655"/>
                </a:lnTo>
                <a:lnTo>
                  <a:pt x="260" y="583"/>
                </a:lnTo>
                <a:lnTo>
                  <a:pt x="312" y="514"/>
                </a:lnTo>
                <a:lnTo>
                  <a:pt x="369" y="449"/>
                </a:lnTo>
                <a:lnTo>
                  <a:pt x="430" y="387"/>
                </a:lnTo>
                <a:lnTo>
                  <a:pt x="494" y="329"/>
                </a:lnTo>
                <a:lnTo>
                  <a:pt x="562" y="275"/>
                </a:lnTo>
                <a:lnTo>
                  <a:pt x="634" y="225"/>
                </a:lnTo>
                <a:lnTo>
                  <a:pt x="708" y="180"/>
                </a:lnTo>
                <a:lnTo>
                  <a:pt x="785" y="140"/>
                </a:lnTo>
                <a:lnTo>
                  <a:pt x="866" y="103"/>
                </a:lnTo>
                <a:lnTo>
                  <a:pt x="948" y="73"/>
                </a:lnTo>
                <a:lnTo>
                  <a:pt x="1032" y="48"/>
                </a:lnTo>
                <a:lnTo>
                  <a:pt x="1120" y="26"/>
                </a:lnTo>
                <a:lnTo>
                  <a:pt x="1209" y="12"/>
                </a:lnTo>
                <a:lnTo>
                  <a:pt x="1300" y="3"/>
                </a:lnTo>
                <a:lnTo>
                  <a:pt x="1392" y="0"/>
                </a:lnTo>
                <a:close/>
              </a:path>
            </a:pathLst>
          </a:custGeom>
          <a:solidFill>
            <a:sysClr val="window" lastClr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609494">
              <a:defRPr/>
            </a:pPr>
            <a:endParaRPr lang="en-US" sz="1200" kern="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714DAB8-59B4-4ECB-9B9B-B66872D64BA7}"/>
              </a:ext>
            </a:extLst>
          </p:cNvPr>
          <p:cNvCxnSpPr>
            <a:cxnSpLocks/>
          </p:cNvCxnSpPr>
          <p:nvPr/>
        </p:nvCxnSpPr>
        <p:spPr>
          <a:xfrm>
            <a:off x="840716" y="2934876"/>
            <a:ext cx="2238141" cy="0"/>
          </a:xfrm>
          <a:prstGeom prst="line">
            <a:avLst/>
          </a:prstGeom>
          <a:ln w="63500">
            <a:solidFill>
              <a:srgbClr val="F71C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E983A4-300C-43E8-BC6E-756255E882CD}"/>
              </a:ext>
            </a:extLst>
          </p:cNvPr>
          <p:cNvCxnSpPr>
            <a:cxnSpLocks/>
          </p:cNvCxnSpPr>
          <p:nvPr/>
        </p:nvCxnSpPr>
        <p:spPr>
          <a:xfrm>
            <a:off x="3348635" y="931225"/>
            <a:ext cx="2238141" cy="0"/>
          </a:xfrm>
          <a:prstGeom prst="line">
            <a:avLst/>
          </a:prstGeom>
          <a:ln w="63500">
            <a:solidFill>
              <a:srgbClr val="F71C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E1738B1-8C17-4462-A47B-E86B7C74A850}"/>
              </a:ext>
            </a:extLst>
          </p:cNvPr>
          <p:cNvCxnSpPr>
            <a:cxnSpLocks/>
          </p:cNvCxnSpPr>
          <p:nvPr/>
        </p:nvCxnSpPr>
        <p:spPr>
          <a:xfrm>
            <a:off x="8798821" y="1028317"/>
            <a:ext cx="2238141" cy="0"/>
          </a:xfrm>
          <a:prstGeom prst="line">
            <a:avLst/>
          </a:prstGeom>
          <a:ln w="63500">
            <a:solidFill>
              <a:srgbClr val="F71C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80F26CA-5889-474B-820E-2D88532665E4}"/>
              </a:ext>
            </a:extLst>
          </p:cNvPr>
          <p:cNvCxnSpPr>
            <a:cxnSpLocks/>
          </p:cNvCxnSpPr>
          <p:nvPr/>
        </p:nvCxnSpPr>
        <p:spPr>
          <a:xfrm>
            <a:off x="8097691" y="3852900"/>
            <a:ext cx="2238141" cy="0"/>
          </a:xfrm>
          <a:prstGeom prst="line">
            <a:avLst/>
          </a:prstGeom>
          <a:ln w="63500">
            <a:solidFill>
              <a:srgbClr val="F71C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D370302-7EC1-4B7D-AD43-C9F7568927FD}"/>
              </a:ext>
            </a:extLst>
          </p:cNvPr>
          <p:cNvCxnSpPr>
            <a:cxnSpLocks/>
          </p:cNvCxnSpPr>
          <p:nvPr/>
        </p:nvCxnSpPr>
        <p:spPr>
          <a:xfrm>
            <a:off x="3036171" y="5160179"/>
            <a:ext cx="2238141" cy="0"/>
          </a:xfrm>
          <a:prstGeom prst="line">
            <a:avLst/>
          </a:prstGeom>
          <a:ln w="63500">
            <a:solidFill>
              <a:srgbClr val="F71C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68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311;p2">
            <a:extLst>
              <a:ext uri="{FF2B5EF4-FFF2-40B4-BE49-F238E27FC236}">
                <a16:creationId xmlns:a16="http://schemas.microsoft.com/office/drawing/2014/main" id="{6B793241-B870-49FC-8F5F-B3C9802BFA4A}"/>
              </a:ext>
            </a:extLst>
          </p:cNvPr>
          <p:cNvSpPr/>
          <p:nvPr/>
        </p:nvSpPr>
        <p:spPr>
          <a:xfrm>
            <a:off x="8851632" y="1678112"/>
            <a:ext cx="1799999" cy="4490399"/>
          </a:xfrm>
          <a:prstGeom prst="rect">
            <a:avLst/>
          </a:prstGeom>
          <a:solidFill>
            <a:srgbClr val="F2F2F2">
              <a:alpha val="44313"/>
            </a:srgbClr>
          </a:solidFill>
          <a:ln>
            <a:noFill/>
          </a:ln>
        </p:spPr>
        <p:txBody>
          <a:bodyPr spcFirstLastPara="1" wrap="square" lIns="109710" tIns="54840" rIns="109710" bIns="54840" anchor="b" anchorCtr="1">
            <a:noAutofit/>
          </a:bodyPr>
          <a:lstStyle/>
          <a:p>
            <a:pPr>
              <a:buClr>
                <a:srgbClr val="000000"/>
              </a:buClr>
              <a:buSzPts val="800"/>
            </a:pPr>
            <a:endParaRPr sz="96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3" name="Marcador de texto 5">
            <a:extLst>
              <a:ext uri="{FF2B5EF4-FFF2-40B4-BE49-F238E27FC236}">
                <a16:creationId xmlns:a16="http://schemas.microsoft.com/office/drawing/2014/main" id="{2CF69776-E17D-4226-8771-5A6BBFF075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0000" y="296863"/>
            <a:ext cx="10758488" cy="509032"/>
          </a:xfrm>
        </p:spPr>
        <p:txBody>
          <a:bodyPr/>
          <a:lstStyle/>
          <a:p>
            <a:endParaRPr lang="es-ES" sz="2800" dirty="0">
              <a:latin typeface="Santander Headline" panose="020B0504020201020104" pitchFamily="34" charset="0"/>
            </a:endParaRPr>
          </a:p>
          <a:p>
            <a:endParaRPr lang="es-ES" sz="2000" dirty="0">
              <a:latin typeface="Santander Headline" panose="020B0504020201020104" pitchFamily="34" charset="0"/>
            </a:endParaRP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C2F32804-2738-4B00-A157-DF217CD95DBC}"/>
              </a:ext>
            </a:extLst>
          </p:cNvPr>
          <p:cNvSpPr txBox="1"/>
          <p:nvPr/>
        </p:nvSpPr>
        <p:spPr>
          <a:xfrm>
            <a:off x="325120" y="270660"/>
            <a:ext cx="1130575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GB" sz="2000" b="1" dirty="0">
                <a:solidFill>
                  <a:srgbClr val="F71C02"/>
                </a:solidFill>
              </a:rPr>
              <a:t>Actividades</a:t>
            </a:r>
          </a:p>
          <a:p>
            <a:pPr algn="l"/>
            <a:r>
              <a:rPr lang="en-GB" altLang="en-US" sz="1400" dirty="0"/>
              <a:t>Roadmap – Fase Lanzamiento</a:t>
            </a:r>
            <a:endParaRPr lang="en-US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B53A57-7F9A-4E29-B172-558F49FB767B}"/>
              </a:ext>
            </a:extLst>
          </p:cNvPr>
          <p:cNvSpPr txBox="1"/>
          <p:nvPr/>
        </p:nvSpPr>
        <p:spPr>
          <a:xfrm>
            <a:off x="350597" y="1034437"/>
            <a:ext cx="1013931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45720" tIns="22860" rIns="45720" bIns="228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200" dirty="0"/>
              <a:t>La fase de </a:t>
            </a:r>
            <a:r>
              <a:rPr lang="en-GB" sz="1200" b="1" dirty="0">
                <a:solidFill>
                  <a:srgbClr val="C00000"/>
                </a:solidFill>
              </a:rPr>
              <a:t>Lanzamiento</a:t>
            </a:r>
            <a:r>
              <a:rPr lang="en-GB" sz="1200" dirty="0"/>
              <a:t> será ejecutada en </a:t>
            </a:r>
            <a:r>
              <a:rPr lang="en-GB" sz="1200" b="1" dirty="0">
                <a:solidFill>
                  <a:srgbClr val="C00000"/>
                </a:solidFill>
              </a:rPr>
              <a:t>4 semanas</a:t>
            </a:r>
            <a:r>
              <a:rPr lang="en-GB" sz="1200" dirty="0"/>
              <a:t>, a continuación se definen las </a:t>
            </a:r>
            <a:r>
              <a:rPr lang="en-GB" sz="1200" b="1" dirty="0">
                <a:solidFill>
                  <a:srgbClr val="C00000"/>
                </a:solidFill>
              </a:rPr>
              <a:t>actividades</a:t>
            </a:r>
            <a:r>
              <a:rPr lang="en-GB" sz="1200" dirty="0"/>
              <a:t> a acometer por cada departamento colaborador del CCoE</a:t>
            </a:r>
            <a:r>
              <a:rPr lang="en-GB" sz="900" dirty="0"/>
              <a:t>:</a:t>
            </a:r>
            <a:endParaRPr lang="en-GB" sz="900" dirty="0">
              <a:cs typeface="Arial"/>
            </a:endParaRPr>
          </a:p>
        </p:txBody>
      </p:sp>
      <p:sp>
        <p:nvSpPr>
          <p:cNvPr id="22" name="Google Shape;310;p2">
            <a:extLst>
              <a:ext uri="{FF2B5EF4-FFF2-40B4-BE49-F238E27FC236}">
                <a16:creationId xmlns:a16="http://schemas.microsoft.com/office/drawing/2014/main" id="{7E094FBA-1D7D-40E8-B761-4981A5E9946B}"/>
              </a:ext>
            </a:extLst>
          </p:cNvPr>
          <p:cNvSpPr/>
          <p:nvPr/>
        </p:nvSpPr>
        <p:spPr>
          <a:xfrm>
            <a:off x="5182878" y="1709588"/>
            <a:ext cx="1780870" cy="4768723"/>
          </a:xfrm>
          <a:prstGeom prst="rect">
            <a:avLst/>
          </a:prstGeom>
          <a:solidFill>
            <a:srgbClr val="F2F2F2">
              <a:alpha val="44313"/>
            </a:srgbClr>
          </a:solidFill>
          <a:ln>
            <a:noFill/>
          </a:ln>
        </p:spPr>
        <p:txBody>
          <a:bodyPr spcFirstLastPara="1" wrap="square" lIns="109710" tIns="54840" rIns="109710" bIns="54840" anchor="b" anchorCtr="1">
            <a:noAutofit/>
          </a:bodyPr>
          <a:lstStyle/>
          <a:p>
            <a:pPr>
              <a:buClr>
                <a:srgbClr val="000000"/>
              </a:buClr>
              <a:buSzPts val="800"/>
            </a:pPr>
            <a:endParaRPr sz="96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" name="Google Shape;311;p2">
            <a:extLst>
              <a:ext uri="{FF2B5EF4-FFF2-40B4-BE49-F238E27FC236}">
                <a16:creationId xmlns:a16="http://schemas.microsoft.com/office/drawing/2014/main" id="{CCB67E5C-AAD5-4D0E-94D2-C824A7C97578}"/>
              </a:ext>
            </a:extLst>
          </p:cNvPr>
          <p:cNvSpPr/>
          <p:nvPr/>
        </p:nvSpPr>
        <p:spPr>
          <a:xfrm>
            <a:off x="7013176" y="1678112"/>
            <a:ext cx="1799999" cy="4736693"/>
          </a:xfrm>
          <a:prstGeom prst="rect">
            <a:avLst/>
          </a:prstGeom>
          <a:solidFill>
            <a:srgbClr val="F2F2F2">
              <a:alpha val="44313"/>
            </a:srgbClr>
          </a:solidFill>
          <a:ln>
            <a:noFill/>
          </a:ln>
        </p:spPr>
        <p:txBody>
          <a:bodyPr spcFirstLastPara="1" wrap="square" lIns="109710" tIns="54840" rIns="109710" bIns="54840" anchor="b" anchorCtr="1">
            <a:noAutofit/>
          </a:bodyPr>
          <a:lstStyle/>
          <a:p>
            <a:pPr>
              <a:buClr>
                <a:srgbClr val="000000"/>
              </a:buClr>
              <a:buSzPts val="800"/>
            </a:pPr>
            <a:endParaRPr sz="96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" name="Google Shape;313;p2">
            <a:extLst>
              <a:ext uri="{FF2B5EF4-FFF2-40B4-BE49-F238E27FC236}">
                <a16:creationId xmlns:a16="http://schemas.microsoft.com/office/drawing/2014/main" id="{15775377-5DFD-4AF5-A012-8E5476B57315}"/>
              </a:ext>
            </a:extLst>
          </p:cNvPr>
          <p:cNvSpPr/>
          <p:nvPr/>
        </p:nvSpPr>
        <p:spPr>
          <a:xfrm>
            <a:off x="10673137" y="1992482"/>
            <a:ext cx="1014903" cy="4172701"/>
          </a:xfrm>
          <a:prstGeom prst="rect">
            <a:avLst/>
          </a:prstGeom>
          <a:solidFill>
            <a:srgbClr val="F2F2F2">
              <a:alpha val="44313"/>
            </a:srgbClr>
          </a:solidFill>
          <a:ln>
            <a:noFill/>
          </a:ln>
        </p:spPr>
        <p:txBody>
          <a:bodyPr spcFirstLastPara="1" wrap="square" lIns="109710" tIns="54840" rIns="109710" bIns="54840" anchor="b" anchorCtr="1">
            <a:noAutofit/>
          </a:bodyPr>
          <a:lstStyle/>
          <a:p>
            <a:pPr>
              <a:buClr>
                <a:srgbClr val="000000"/>
              </a:buClr>
              <a:buSzPts val="800"/>
            </a:pPr>
            <a:endParaRPr sz="96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" name="Google Shape;314;p2">
            <a:extLst>
              <a:ext uri="{FF2B5EF4-FFF2-40B4-BE49-F238E27FC236}">
                <a16:creationId xmlns:a16="http://schemas.microsoft.com/office/drawing/2014/main" id="{EE840950-8B57-48A9-8B0C-33E09538A2BA}"/>
              </a:ext>
            </a:extLst>
          </p:cNvPr>
          <p:cNvSpPr/>
          <p:nvPr/>
        </p:nvSpPr>
        <p:spPr>
          <a:xfrm>
            <a:off x="1472714" y="1712789"/>
            <a:ext cx="1767120" cy="4662771"/>
          </a:xfrm>
          <a:prstGeom prst="rect">
            <a:avLst/>
          </a:prstGeom>
          <a:solidFill>
            <a:srgbClr val="F2F2F2">
              <a:alpha val="44313"/>
            </a:srgbClr>
          </a:solidFill>
          <a:ln>
            <a:noFill/>
          </a:ln>
        </p:spPr>
        <p:txBody>
          <a:bodyPr spcFirstLastPara="1" wrap="square" lIns="109710" tIns="54840" rIns="109710" bIns="54840" anchor="b" anchorCtr="1">
            <a:noAutofit/>
          </a:bodyPr>
          <a:lstStyle/>
          <a:p>
            <a:pPr>
              <a:buClr>
                <a:srgbClr val="000000"/>
              </a:buClr>
              <a:buSzPts val="800"/>
            </a:pPr>
            <a:endParaRPr sz="96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" name="Google Shape;316;p2">
            <a:extLst>
              <a:ext uri="{FF2B5EF4-FFF2-40B4-BE49-F238E27FC236}">
                <a16:creationId xmlns:a16="http://schemas.microsoft.com/office/drawing/2014/main" id="{F1AA6C0C-00D6-4CEF-9F47-0A833057D33E}"/>
              </a:ext>
            </a:extLst>
          </p:cNvPr>
          <p:cNvSpPr/>
          <p:nvPr/>
        </p:nvSpPr>
        <p:spPr>
          <a:xfrm>
            <a:off x="3282490" y="1599148"/>
            <a:ext cx="1793338" cy="4768723"/>
          </a:xfrm>
          <a:prstGeom prst="rect">
            <a:avLst/>
          </a:prstGeom>
          <a:solidFill>
            <a:srgbClr val="F2F2F2">
              <a:alpha val="44313"/>
            </a:srgbClr>
          </a:solidFill>
          <a:ln>
            <a:noFill/>
          </a:ln>
        </p:spPr>
        <p:txBody>
          <a:bodyPr spcFirstLastPara="1" wrap="square" lIns="109710" tIns="54840" rIns="109710" bIns="54840" anchor="b" anchorCtr="1">
            <a:noAutofit/>
          </a:bodyPr>
          <a:lstStyle/>
          <a:p>
            <a:pPr>
              <a:buClr>
                <a:srgbClr val="000000"/>
              </a:buClr>
              <a:buSzPts val="800"/>
            </a:pPr>
            <a:endParaRPr sz="96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" name="Google Shape;319;p2">
            <a:extLst>
              <a:ext uri="{FF2B5EF4-FFF2-40B4-BE49-F238E27FC236}">
                <a16:creationId xmlns:a16="http://schemas.microsoft.com/office/drawing/2014/main" id="{5B916D71-377E-4E93-A368-1C38351A7B56}"/>
              </a:ext>
            </a:extLst>
          </p:cNvPr>
          <p:cNvSpPr/>
          <p:nvPr/>
        </p:nvSpPr>
        <p:spPr>
          <a:xfrm>
            <a:off x="1445902" y="1699165"/>
            <a:ext cx="1800000" cy="286811"/>
          </a:xfrm>
          <a:prstGeom prst="rect">
            <a:avLst/>
          </a:prstGeom>
          <a:solidFill>
            <a:srgbClr val="F71C02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r>
              <a:rPr lang="es-ES" sz="12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Semana 1</a:t>
            </a:r>
            <a:endParaRPr sz="12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" name="Google Shape;322;p2">
            <a:extLst>
              <a:ext uri="{FF2B5EF4-FFF2-40B4-BE49-F238E27FC236}">
                <a16:creationId xmlns:a16="http://schemas.microsoft.com/office/drawing/2014/main" id="{6E211686-B8A8-49BA-95DD-1CBB0D04AEC4}"/>
              </a:ext>
            </a:extLst>
          </p:cNvPr>
          <p:cNvSpPr/>
          <p:nvPr/>
        </p:nvSpPr>
        <p:spPr>
          <a:xfrm>
            <a:off x="3303409" y="1699165"/>
            <a:ext cx="1800000" cy="286811"/>
          </a:xfrm>
          <a:prstGeom prst="rect">
            <a:avLst/>
          </a:prstGeom>
          <a:solidFill>
            <a:srgbClr val="F71C02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r>
              <a:rPr lang="es-ES" sz="12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Semana 2</a:t>
            </a:r>
            <a:endParaRPr sz="3600" dirty="0"/>
          </a:p>
        </p:txBody>
      </p:sp>
      <p:sp>
        <p:nvSpPr>
          <p:cNvPr id="30" name="Google Shape;323;p2">
            <a:extLst>
              <a:ext uri="{FF2B5EF4-FFF2-40B4-BE49-F238E27FC236}">
                <a16:creationId xmlns:a16="http://schemas.microsoft.com/office/drawing/2014/main" id="{B0C3D51E-A595-4BAF-8655-05155790B1C2}"/>
              </a:ext>
            </a:extLst>
          </p:cNvPr>
          <p:cNvSpPr/>
          <p:nvPr/>
        </p:nvSpPr>
        <p:spPr>
          <a:xfrm>
            <a:off x="5163748" y="1699165"/>
            <a:ext cx="1800000" cy="286811"/>
          </a:xfrm>
          <a:prstGeom prst="rect">
            <a:avLst/>
          </a:prstGeom>
          <a:solidFill>
            <a:srgbClr val="F71C02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r>
              <a:rPr lang="es-ES" sz="12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Semana 3</a:t>
            </a:r>
            <a:endParaRPr sz="3600" dirty="0"/>
          </a:p>
        </p:txBody>
      </p:sp>
      <p:sp>
        <p:nvSpPr>
          <p:cNvPr id="31" name="Google Shape;325;p2">
            <a:extLst>
              <a:ext uri="{FF2B5EF4-FFF2-40B4-BE49-F238E27FC236}">
                <a16:creationId xmlns:a16="http://schemas.microsoft.com/office/drawing/2014/main" id="{A4F305BB-1C1D-4B72-9C7E-57FC2A16081E}"/>
              </a:ext>
            </a:extLst>
          </p:cNvPr>
          <p:cNvSpPr/>
          <p:nvPr/>
        </p:nvSpPr>
        <p:spPr>
          <a:xfrm>
            <a:off x="7020224" y="1705671"/>
            <a:ext cx="1800000" cy="286811"/>
          </a:xfrm>
          <a:prstGeom prst="rect">
            <a:avLst/>
          </a:prstGeom>
          <a:solidFill>
            <a:srgbClr val="F71C02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r>
              <a:rPr lang="es-ES" sz="12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Semana 4</a:t>
            </a:r>
            <a:endParaRPr sz="3600" dirty="0"/>
          </a:p>
        </p:txBody>
      </p:sp>
      <p:sp>
        <p:nvSpPr>
          <p:cNvPr id="32" name="Google Shape;340;p2">
            <a:extLst>
              <a:ext uri="{FF2B5EF4-FFF2-40B4-BE49-F238E27FC236}">
                <a16:creationId xmlns:a16="http://schemas.microsoft.com/office/drawing/2014/main" id="{F603CB8B-7BF2-4A04-A858-5BB8B32D402A}"/>
              </a:ext>
            </a:extLst>
          </p:cNvPr>
          <p:cNvSpPr txBox="1"/>
          <p:nvPr/>
        </p:nvSpPr>
        <p:spPr>
          <a:xfrm>
            <a:off x="1377225" y="1987037"/>
            <a:ext cx="668577" cy="248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algn="l">
              <a:buClr>
                <a:srgbClr val="000000"/>
              </a:buClr>
              <a:buSzPts val="600"/>
            </a:pPr>
            <a:r>
              <a:rPr lang="es-ES" sz="720" dirty="0">
                <a:latin typeface="Arial"/>
                <a:ea typeface="Arial"/>
                <a:cs typeface="Arial"/>
                <a:sym typeface="Arial"/>
              </a:rPr>
              <a:t>  Kick Off</a:t>
            </a:r>
            <a:endParaRPr sz="3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E145CB6-D575-4245-A1B2-89F93A59949F}"/>
              </a:ext>
            </a:extLst>
          </p:cNvPr>
          <p:cNvSpPr/>
          <p:nvPr/>
        </p:nvSpPr>
        <p:spPr>
          <a:xfrm>
            <a:off x="503960" y="5836791"/>
            <a:ext cx="711089" cy="2769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00" b="1" dirty="0"/>
              <a:t>P&amp;G</a:t>
            </a:r>
            <a:endParaRPr lang="es-ES" altLang="en-US" sz="1000" b="1" dirty="0"/>
          </a:p>
        </p:txBody>
      </p:sp>
      <p:pic>
        <p:nvPicPr>
          <p:cNvPr id="38" name="Picture 2" descr="Businessman Icon of Flat style - Available in SVG, PNG, EPS, AI &amp; Icon fonts">
            <a:extLst>
              <a:ext uri="{FF2B5EF4-FFF2-40B4-BE49-F238E27FC236}">
                <a16:creationId xmlns:a16="http://schemas.microsoft.com/office/drawing/2014/main" id="{6F192BA6-63D4-4396-A338-6AFD9485C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70" y="5671497"/>
            <a:ext cx="356533" cy="35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544C45E-9CF7-406E-AB4D-2BFCD3B82381}"/>
              </a:ext>
            </a:extLst>
          </p:cNvPr>
          <p:cNvSpPr/>
          <p:nvPr/>
        </p:nvSpPr>
        <p:spPr>
          <a:xfrm>
            <a:off x="533041" y="3530810"/>
            <a:ext cx="567347" cy="2769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r>
              <a:rPr lang="es-ES" altLang="en-US" sz="1000" b="1" dirty="0"/>
              <a:t>CIO</a:t>
            </a:r>
          </a:p>
        </p:txBody>
      </p:sp>
      <p:pic>
        <p:nvPicPr>
          <p:cNvPr id="40" name="Imagen 43">
            <a:extLst>
              <a:ext uri="{FF2B5EF4-FFF2-40B4-BE49-F238E27FC236}">
                <a16:creationId xmlns:a16="http://schemas.microsoft.com/office/drawing/2014/main" id="{857B2C01-B2B2-43D8-8EA9-E061D72533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6" y="3412387"/>
            <a:ext cx="338018" cy="338018"/>
          </a:xfrm>
          <a:prstGeom prst="rect">
            <a:avLst/>
          </a:prstGeom>
        </p:spPr>
      </p:pic>
      <p:pic>
        <p:nvPicPr>
          <p:cNvPr id="41" name="Imagen 38">
            <a:extLst>
              <a:ext uri="{FF2B5EF4-FFF2-40B4-BE49-F238E27FC236}">
                <a16:creationId xmlns:a16="http://schemas.microsoft.com/office/drawing/2014/main" id="{F8559F69-B2D4-446C-B93E-9B355953B5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36" y="4501570"/>
            <a:ext cx="359587" cy="35958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DDE333E-548D-4026-9EAA-45A34427BE3C}"/>
              </a:ext>
            </a:extLst>
          </p:cNvPr>
          <p:cNvSpPr/>
          <p:nvPr/>
        </p:nvSpPr>
        <p:spPr>
          <a:xfrm>
            <a:off x="530814" y="4663596"/>
            <a:ext cx="711342" cy="2769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r>
              <a:rPr lang="es-ES" altLang="en-US" sz="1000" b="1" dirty="0"/>
              <a:t>CISO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647B2C8-45D0-4CE1-BCFB-E50787C464ED}"/>
              </a:ext>
            </a:extLst>
          </p:cNvPr>
          <p:cNvSpPr/>
          <p:nvPr/>
        </p:nvSpPr>
        <p:spPr>
          <a:xfrm>
            <a:off x="63047" y="2968786"/>
            <a:ext cx="1107936" cy="2769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lvl="1"/>
            <a:r>
              <a:rPr lang="es-ES" sz="1000" b="1" dirty="0"/>
              <a:t>CCoE</a:t>
            </a:r>
          </a:p>
        </p:txBody>
      </p:sp>
      <p:pic>
        <p:nvPicPr>
          <p:cNvPr id="44" name="Imagen 41">
            <a:extLst>
              <a:ext uri="{FF2B5EF4-FFF2-40B4-BE49-F238E27FC236}">
                <a16:creationId xmlns:a16="http://schemas.microsoft.com/office/drawing/2014/main" id="{2B3BF304-6F4D-4903-906D-ABB72B92AA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3" y="2847001"/>
            <a:ext cx="359587" cy="359587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A83B6C0-17DE-4800-B31F-FFA31C9E808A}"/>
              </a:ext>
            </a:extLst>
          </p:cNvPr>
          <p:cNvSpPr/>
          <p:nvPr/>
        </p:nvSpPr>
        <p:spPr>
          <a:xfrm>
            <a:off x="515074" y="4090740"/>
            <a:ext cx="613319" cy="2769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r>
              <a:rPr lang="es-ES" altLang="en-US" sz="1000" b="1" dirty="0"/>
              <a:t>CTO</a:t>
            </a:r>
          </a:p>
        </p:txBody>
      </p:sp>
      <p:pic>
        <p:nvPicPr>
          <p:cNvPr id="46" name="Imagen 14">
            <a:extLst>
              <a:ext uri="{FF2B5EF4-FFF2-40B4-BE49-F238E27FC236}">
                <a16:creationId xmlns:a16="http://schemas.microsoft.com/office/drawing/2014/main" id="{5C512192-6911-4582-A1EF-C5685AEA29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80" y="3983510"/>
            <a:ext cx="343898" cy="34389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274E7FA-080C-45D6-96AF-2D089881BCFE}"/>
              </a:ext>
            </a:extLst>
          </p:cNvPr>
          <p:cNvGrpSpPr/>
          <p:nvPr/>
        </p:nvGrpSpPr>
        <p:grpSpPr>
          <a:xfrm>
            <a:off x="216018" y="2350501"/>
            <a:ext cx="367338" cy="262644"/>
            <a:chOff x="1570489" y="7491823"/>
            <a:chExt cx="734676" cy="525288"/>
          </a:xfrm>
        </p:grpSpPr>
        <p:pic>
          <p:nvPicPr>
            <p:cNvPr id="48" name="Imagen 43">
              <a:extLst>
                <a:ext uri="{FF2B5EF4-FFF2-40B4-BE49-F238E27FC236}">
                  <a16:creationId xmlns:a16="http://schemas.microsoft.com/office/drawing/2014/main" id="{080EF637-E9F8-4CDB-B71B-EEBD889B0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135" y="7491823"/>
              <a:ext cx="242858" cy="242858"/>
            </a:xfrm>
            <a:prstGeom prst="rect">
              <a:avLst/>
            </a:prstGeom>
          </p:spPr>
        </p:pic>
        <p:pic>
          <p:nvPicPr>
            <p:cNvPr id="49" name="Imagen 15">
              <a:extLst>
                <a:ext uri="{FF2B5EF4-FFF2-40B4-BE49-F238E27FC236}">
                  <a16:creationId xmlns:a16="http://schemas.microsoft.com/office/drawing/2014/main" id="{3A58A5AA-4761-4ECB-962B-47184FE2F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7445" y="7625549"/>
              <a:ext cx="248221" cy="248221"/>
            </a:xfrm>
            <a:prstGeom prst="rect">
              <a:avLst/>
            </a:prstGeom>
          </p:spPr>
        </p:pic>
        <p:pic>
          <p:nvPicPr>
            <p:cNvPr id="50" name="Picture 2" descr="Businessman Icon of Flat style - Available in SVG, PNG, EPS, AI &amp; Icon fonts">
              <a:extLst>
                <a:ext uri="{FF2B5EF4-FFF2-40B4-BE49-F238E27FC236}">
                  <a16:creationId xmlns:a16="http://schemas.microsoft.com/office/drawing/2014/main" id="{8BCAB588-BEC8-4254-8ECD-6778C67FF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730" y="7617790"/>
              <a:ext cx="248221" cy="248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Imagen 38">
              <a:extLst>
                <a:ext uri="{FF2B5EF4-FFF2-40B4-BE49-F238E27FC236}">
                  <a16:creationId xmlns:a16="http://schemas.microsoft.com/office/drawing/2014/main" id="{641D16E9-7AE7-4095-A7FA-97E5FB6B2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6944" y="7759275"/>
              <a:ext cx="248221" cy="248221"/>
            </a:xfrm>
            <a:prstGeom prst="rect">
              <a:avLst/>
            </a:prstGeom>
          </p:spPr>
        </p:pic>
        <p:pic>
          <p:nvPicPr>
            <p:cNvPr id="52" name="Imagen 41">
              <a:extLst>
                <a:ext uri="{FF2B5EF4-FFF2-40B4-BE49-F238E27FC236}">
                  <a16:creationId xmlns:a16="http://schemas.microsoft.com/office/drawing/2014/main" id="{8A493A06-9E80-41B6-87E6-8ECAFB4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0378" y="7768889"/>
              <a:ext cx="248222" cy="248222"/>
            </a:xfrm>
            <a:prstGeom prst="rect">
              <a:avLst/>
            </a:prstGeom>
          </p:spPr>
        </p:pic>
        <p:pic>
          <p:nvPicPr>
            <p:cNvPr id="53" name="Imagen 14">
              <a:extLst>
                <a:ext uri="{FF2B5EF4-FFF2-40B4-BE49-F238E27FC236}">
                  <a16:creationId xmlns:a16="http://schemas.microsoft.com/office/drawing/2014/main" id="{F185E2AB-C0CC-4499-B27A-8ABF54A4F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0489" y="7766297"/>
              <a:ext cx="248221" cy="248221"/>
            </a:xfrm>
            <a:prstGeom prst="rect">
              <a:avLst/>
            </a:prstGeom>
          </p:spPr>
        </p:pic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E64529D0-33FF-4BBC-9E38-EED640E033B4}"/>
              </a:ext>
            </a:extLst>
          </p:cNvPr>
          <p:cNvSpPr/>
          <p:nvPr/>
        </p:nvSpPr>
        <p:spPr>
          <a:xfrm>
            <a:off x="543250" y="2425944"/>
            <a:ext cx="807457" cy="2769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r>
              <a:rPr lang="es-ES" altLang="en-US" sz="1000" b="1" dirty="0"/>
              <a:t>Cross</a:t>
            </a:r>
          </a:p>
        </p:txBody>
      </p:sp>
      <p:sp>
        <p:nvSpPr>
          <p:cNvPr id="74" name="Google Shape;344;p2">
            <a:extLst>
              <a:ext uri="{FF2B5EF4-FFF2-40B4-BE49-F238E27FC236}">
                <a16:creationId xmlns:a16="http://schemas.microsoft.com/office/drawing/2014/main" id="{2CA2F743-3A95-4C28-BB8A-F9DA91245603}"/>
              </a:ext>
            </a:extLst>
          </p:cNvPr>
          <p:cNvSpPr/>
          <p:nvPr/>
        </p:nvSpPr>
        <p:spPr>
          <a:xfrm>
            <a:off x="1445902" y="2591157"/>
            <a:ext cx="1767120" cy="257658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  Definición Equipo</a:t>
            </a:r>
            <a:endParaRPr sz="800" dirty="0">
              <a:solidFill>
                <a:srgbClr val="4C4C4C"/>
              </a:solidFill>
              <a:ea typeface="Lato"/>
              <a:cs typeface="Lato"/>
              <a:sym typeface="Lato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166CE87-61C0-4AAE-86B1-90080DF73687}"/>
              </a:ext>
            </a:extLst>
          </p:cNvPr>
          <p:cNvSpPr txBox="1"/>
          <p:nvPr/>
        </p:nvSpPr>
        <p:spPr>
          <a:xfrm>
            <a:off x="7566040" y="1521231"/>
            <a:ext cx="38953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/>
              <a:t>* Actividades susceptibles de ser modificadas tras los workshops de responsabilidades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DF225AE-A831-41D9-9228-460469125F1B}"/>
              </a:ext>
            </a:extLst>
          </p:cNvPr>
          <p:cNvSpPr txBox="1"/>
          <p:nvPr/>
        </p:nvSpPr>
        <p:spPr>
          <a:xfrm>
            <a:off x="10939431" y="369284"/>
            <a:ext cx="1022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dirty="0"/>
              <a:t>Entregable</a:t>
            </a:r>
          </a:p>
          <a:p>
            <a:pPr algn="l"/>
            <a:endParaRPr lang="es-ES" sz="450" dirty="0"/>
          </a:p>
          <a:p>
            <a:pPr algn="l"/>
            <a:r>
              <a:rPr lang="es-ES" sz="900" dirty="0"/>
              <a:t>Hito</a:t>
            </a:r>
          </a:p>
          <a:p>
            <a:pPr algn="l"/>
            <a:endParaRPr lang="es-ES" sz="450" dirty="0"/>
          </a:p>
          <a:p>
            <a:pPr algn="l"/>
            <a:r>
              <a:rPr lang="es-ES" sz="900" dirty="0"/>
              <a:t>Kick Off</a:t>
            </a:r>
          </a:p>
        </p:txBody>
      </p:sp>
      <p:sp>
        <p:nvSpPr>
          <p:cNvPr id="84" name="Google Shape;332;p2">
            <a:extLst>
              <a:ext uri="{FF2B5EF4-FFF2-40B4-BE49-F238E27FC236}">
                <a16:creationId xmlns:a16="http://schemas.microsoft.com/office/drawing/2014/main" id="{DC50D51B-BF3A-4F02-B55E-171F9621C2E2}"/>
              </a:ext>
            </a:extLst>
          </p:cNvPr>
          <p:cNvSpPr/>
          <p:nvPr/>
        </p:nvSpPr>
        <p:spPr>
          <a:xfrm>
            <a:off x="10709562" y="813743"/>
            <a:ext cx="133142" cy="14902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68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332;p2">
            <a:extLst>
              <a:ext uri="{FF2B5EF4-FFF2-40B4-BE49-F238E27FC236}">
                <a16:creationId xmlns:a16="http://schemas.microsoft.com/office/drawing/2014/main" id="{AA4ADEA2-479E-4A3E-A285-C628D39ABFD0}"/>
              </a:ext>
            </a:extLst>
          </p:cNvPr>
          <p:cNvSpPr/>
          <p:nvPr/>
        </p:nvSpPr>
        <p:spPr>
          <a:xfrm>
            <a:off x="10709562" y="604160"/>
            <a:ext cx="133142" cy="149026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68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332;p2">
            <a:extLst>
              <a:ext uri="{FF2B5EF4-FFF2-40B4-BE49-F238E27FC236}">
                <a16:creationId xmlns:a16="http://schemas.microsoft.com/office/drawing/2014/main" id="{C2692C26-26F6-4313-BCAB-2F1DD672D52B}"/>
              </a:ext>
            </a:extLst>
          </p:cNvPr>
          <p:cNvSpPr/>
          <p:nvPr/>
        </p:nvSpPr>
        <p:spPr>
          <a:xfrm>
            <a:off x="10710874" y="394993"/>
            <a:ext cx="133142" cy="149026"/>
          </a:xfrm>
          <a:prstGeom prst="diamond">
            <a:avLst/>
          </a:prstGeom>
          <a:solidFill>
            <a:srgbClr val="0060B6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68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1A63D28-A169-424D-A462-4F3FFCF4FF6C}"/>
              </a:ext>
            </a:extLst>
          </p:cNvPr>
          <p:cNvSpPr/>
          <p:nvPr/>
        </p:nvSpPr>
        <p:spPr>
          <a:xfrm>
            <a:off x="10629900" y="270660"/>
            <a:ext cx="1039072" cy="7837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88" name="Google Shape;332;p2">
            <a:extLst>
              <a:ext uri="{FF2B5EF4-FFF2-40B4-BE49-F238E27FC236}">
                <a16:creationId xmlns:a16="http://schemas.microsoft.com/office/drawing/2014/main" id="{9D7E1200-C462-4AC3-90D1-D0EA1D332D6D}"/>
              </a:ext>
            </a:extLst>
          </p:cNvPr>
          <p:cNvSpPr/>
          <p:nvPr/>
        </p:nvSpPr>
        <p:spPr>
          <a:xfrm>
            <a:off x="1414690" y="2121739"/>
            <a:ext cx="133142" cy="14902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68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A10522F-F6F2-4904-BE1E-D55DAC93742C}"/>
              </a:ext>
            </a:extLst>
          </p:cNvPr>
          <p:cNvSpPr/>
          <p:nvPr/>
        </p:nvSpPr>
        <p:spPr>
          <a:xfrm>
            <a:off x="492840" y="5264504"/>
            <a:ext cx="807457" cy="2769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r>
              <a:rPr lang="es-ES" altLang="en-US" sz="1000" b="1" dirty="0"/>
              <a:t>DdNs</a:t>
            </a:r>
          </a:p>
        </p:txBody>
      </p:sp>
      <p:pic>
        <p:nvPicPr>
          <p:cNvPr id="110" name="Imagen 15">
            <a:extLst>
              <a:ext uri="{FF2B5EF4-FFF2-40B4-BE49-F238E27FC236}">
                <a16:creationId xmlns:a16="http://schemas.microsoft.com/office/drawing/2014/main" id="{C3F91849-5288-497C-81C9-30D31D2BC6B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20" y="5102671"/>
            <a:ext cx="356532" cy="356532"/>
          </a:xfrm>
          <a:prstGeom prst="rect">
            <a:avLst/>
          </a:prstGeom>
        </p:spPr>
      </p:pic>
      <p:sp>
        <p:nvSpPr>
          <p:cNvPr id="105" name="Google Shape;325;p2">
            <a:extLst>
              <a:ext uri="{FF2B5EF4-FFF2-40B4-BE49-F238E27FC236}">
                <a16:creationId xmlns:a16="http://schemas.microsoft.com/office/drawing/2014/main" id="{C24A20D5-7DCF-40A1-9907-290F789AD522}"/>
              </a:ext>
            </a:extLst>
          </p:cNvPr>
          <p:cNvSpPr/>
          <p:nvPr/>
        </p:nvSpPr>
        <p:spPr>
          <a:xfrm>
            <a:off x="8858680" y="1705671"/>
            <a:ext cx="1800000" cy="286811"/>
          </a:xfrm>
          <a:prstGeom prst="rect">
            <a:avLst/>
          </a:prstGeom>
          <a:solidFill>
            <a:srgbClr val="F71C02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r>
              <a:rPr lang="es-ES" sz="12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Semana 5</a:t>
            </a:r>
            <a:endParaRPr sz="3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9E8F33-61E2-4516-8DB6-72778DD5BE51}"/>
              </a:ext>
            </a:extLst>
          </p:cNvPr>
          <p:cNvGrpSpPr/>
          <p:nvPr/>
        </p:nvGrpSpPr>
        <p:grpSpPr>
          <a:xfrm>
            <a:off x="10698905" y="1705670"/>
            <a:ext cx="1110402" cy="284241"/>
            <a:chOff x="10698905" y="1705670"/>
            <a:chExt cx="1110402" cy="284241"/>
          </a:xfrm>
          <a:solidFill>
            <a:srgbClr val="F71C02"/>
          </a:solidFill>
        </p:grpSpPr>
        <p:sp>
          <p:nvSpPr>
            <p:cNvPr id="2" name="Diamond 1">
              <a:extLst>
                <a:ext uri="{FF2B5EF4-FFF2-40B4-BE49-F238E27FC236}">
                  <a16:creationId xmlns:a16="http://schemas.microsoft.com/office/drawing/2014/main" id="{708933EC-1EEF-46D3-8862-77967765266C}"/>
                </a:ext>
              </a:extLst>
            </p:cNvPr>
            <p:cNvSpPr/>
            <p:nvPr/>
          </p:nvSpPr>
          <p:spPr>
            <a:xfrm>
              <a:off x="11530606" y="1709587"/>
              <a:ext cx="278701" cy="276389"/>
            </a:xfrm>
            <a:prstGeom prst="diamond">
              <a:avLst/>
            </a:prstGeom>
            <a:grpFill/>
            <a:ln>
              <a:solidFill>
                <a:srgbClr val="F71C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06" name="Google Shape;325;p2">
              <a:extLst>
                <a:ext uri="{FF2B5EF4-FFF2-40B4-BE49-F238E27FC236}">
                  <a16:creationId xmlns:a16="http://schemas.microsoft.com/office/drawing/2014/main" id="{D50AE13E-B23A-4CDA-87AC-CA956077C246}"/>
                </a:ext>
              </a:extLst>
            </p:cNvPr>
            <p:cNvSpPr/>
            <p:nvPr/>
          </p:nvSpPr>
          <p:spPr>
            <a:xfrm>
              <a:off x="10698905" y="1705670"/>
              <a:ext cx="970067" cy="284241"/>
            </a:xfrm>
            <a:prstGeom prst="rect">
              <a:avLst/>
            </a:prstGeom>
            <a:grpFill/>
            <a:ln>
              <a:solidFill>
                <a:srgbClr val="F71C02"/>
              </a:solidFill>
            </a:ln>
          </p:spPr>
          <p:txBody>
            <a:bodyPr spcFirstLastPara="1" wrap="square" lIns="109710" tIns="54840" rIns="109710" bIns="54840" anchor="ctr" anchorCtr="0">
              <a:noAutofit/>
            </a:bodyPr>
            <a:lstStyle/>
            <a:p>
              <a:endParaRPr sz="3600" dirty="0"/>
            </a:p>
          </p:txBody>
        </p:sp>
      </p:grpSp>
      <p:sp>
        <p:nvSpPr>
          <p:cNvPr id="114" name="Google Shape;319;p2">
            <a:extLst>
              <a:ext uri="{FF2B5EF4-FFF2-40B4-BE49-F238E27FC236}">
                <a16:creationId xmlns:a16="http://schemas.microsoft.com/office/drawing/2014/main" id="{669004B0-3996-442D-965B-34A73C25DA0F}"/>
              </a:ext>
            </a:extLst>
          </p:cNvPr>
          <p:cNvSpPr/>
          <p:nvPr/>
        </p:nvSpPr>
        <p:spPr>
          <a:xfrm>
            <a:off x="1445902" y="2305357"/>
            <a:ext cx="1800000" cy="286811"/>
          </a:xfrm>
          <a:prstGeom prst="rect">
            <a:avLst/>
          </a:prstGeom>
          <a:gradFill>
            <a:gsLst>
              <a:gs pos="2000">
                <a:srgbClr val="F71C02"/>
              </a:gs>
              <a:gs pos="59000">
                <a:srgbClr val="FD9286"/>
              </a:gs>
              <a:gs pos="21000">
                <a:srgbClr val="FB6B5A"/>
              </a:gs>
              <a:gs pos="89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Equipo</a:t>
            </a:r>
            <a:endParaRPr sz="12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319;p2">
            <a:extLst>
              <a:ext uri="{FF2B5EF4-FFF2-40B4-BE49-F238E27FC236}">
                <a16:creationId xmlns:a16="http://schemas.microsoft.com/office/drawing/2014/main" id="{22C91281-5B0D-4852-84B3-16B30D032EC5}"/>
              </a:ext>
            </a:extLst>
          </p:cNvPr>
          <p:cNvSpPr/>
          <p:nvPr/>
        </p:nvSpPr>
        <p:spPr>
          <a:xfrm>
            <a:off x="3303409" y="2947004"/>
            <a:ext cx="7369728" cy="286811"/>
          </a:xfrm>
          <a:prstGeom prst="rect">
            <a:avLst/>
          </a:prstGeom>
          <a:gradFill>
            <a:gsLst>
              <a:gs pos="2000">
                <a:srgbClr val="F71C02"/>
              </a:gs>
              <a:gs pos="59000">
                <a:srgbClr val="FD9286"/>
              </a:gs>
              <a:gs pos="21000">
                <a:srgbClr val="FB6B5A"/>
              </a:gs>
              <a:gs pos="89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lt1"/>
                </a:solidFill>
                <a:latin typeface="Lato"/>
                <a:sym typeface="Lato"/>
              </a:rPr>
              <a:t>Workshops</a:t>
            </a:r>
            <a:endParaRPr sz="1200" b="1" dirty="0">
              <a:solidFill>
                <a:schemeClr val="lt1"/>
              </a:solidFill>
              <a:latin typeface="Lato"/>
              <a:sym typeface="Lato"/>
            </a:endParaRPr>
          </a:p>
        </p:txBody>
      </p:sp>
      <p:sp>
        <p:nvSpPr>
          <p:cNvPr id="116" name="Google Shape;344;p2">
            <a:extLst>
              <a:ext uri="{FF2B5EF4-FFF2-40B4-BE49-F238E27FC236}">
                <a16:creationId xmlns:a16="http://schemas.microsoft.com/office/drawing/2014/main" id="{B5EA50A4-1EA6-4F6F-8127-AADADB7BB691}"/>
              </a:ext>
            </a:extLst>
          </p:cNvPr>
          <p:cNvSpPr/>
          <p:nvPr/>
        </p:nvSpPr>
        <p:spPr>
          <a:xfrm>
            <a:off x="1444160" y="3233412"/>
            <a:ext cx="1800000" cy="979521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Deep Dive Programa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Arquitectura actual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Metodología levantamiento de aplicaciones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Selección de 4 aplicaciones  a migrar (2 IT+2 Negocio)</a:t>
            </a:r>
          </a:p>
        </p:txBody>
      </p:sp>
      <p:sp>
        <p:nvSpPr>
          <p:cNvPr id="120" name="Google Shape;344;p2">
            <a:extLst>
              <a:ext uri="{FF2B5EF4-FFF2-40B4-BE49-F238E27FC236}">
                <a16:creationId xmlns:a16="http://schemas.microsoft.com/office/drawing/2014/main" id="{ABA923C3-C66B-4494-9A02-7D900EFCAE4D}"/>
              </a:ext>
            </a:extLst>
          </p:cNvPr>
          <p:cNvSpPr/>
          <p:nvPr/>
        </p:nvSpPr>
        <p:spPr>
          <a:xfrm>
            <a:off x="3290285" y="3229481"/>
            <a:ext cx="1816824" cy="584091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Coordinación el programa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Modelo operativo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Matriz RACI</a:t>
            </a:r>
          </a:p>
        </p:txBody>
      </p:sp>
      <p:sp>
        <p:nvSpPr>
          <p:cNvPr id="130" name="Google Shape;319;p2">
            <a:extLst>
              <a:ext uri="{FF2B5EF4-FFF2-40B4-BE49-F238E27FC236}">
                <a16:creationId xmlns:a16="http://schemas.microsoft.com/office/drawing/2014/main" id="{DD360E76-3796-44BA-9DAE-195AB48D50E6}"/>
              </a:ext>
            </a:extLst>
          </p:cNvPr>
          <p:cNvSpPr/>
          <p:nvPr/>
        </p:nvSpPr>
        <p:spPr>
          <a:xfrm>
            <a:off x="3239834" y="4475787"/>
            <a:ext cx="5618846" cy="286811"/>
          </a:xfrm>
          <a:prstGeom prst="rect">
            <a:avLst/>
          </a:prstGeom>
          <a:gradFill>
            <a:gsLst>
              <a:gs pos="2000">
                <a:srgbClr val="F71C02"/>
              </a:gs>
              <a:gs pos="59000">
                <a:srgbClr val="FD9286"/>
              </a:gs>
              <a:gs pos="21000">
                <a:srgbClr val="FB6B5A"/>
              </a:gs>
              <a:gs pos="89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lt1"/>
                </a:solidFill>
                <a:latin typeface="Lato"/>
                <a:sym typeface="Lato"/>
              </a:rPr>
              <a:t>Workloads Análisis</a:t>
            </a:r>
            <a:endParaRPr sz="1200" b="1" dirty="0">
              <a:solidFill>
                <a:schemeClr val="lt1"/>
              </a:solidFill>
              <a:latin typeface="Lato"/>
              <a:sym typeface="Lato"/>
            </a:endParaRPr>
          </a:p>
        </p:txBody>
      </p:sp>
      <p:sp>
        <p:nvSpPr>
          <p:cNvPr id="131" name="Google Shape;344;p2">
            <a:extLst>
              <a:ext uri="{FF2B5EF4-FFF2-40B4-BE49-F238E27FC236}">
                <a16:creationId xmlns:a16="http://schemas.microsoft.com/office/drawing/2014/main" id="{A76BC534-5534-45E3-8676-FC4DF1944151}"/>
              </a:ext>
            </a:extLst>
          </p:cNvPr>
          <p:cNvSpPr/>
          <p:nvPr/>
        </p:nvSpPr>
        <p:spPr>
          <a:xfrm>
            <a:off x="3252446" y="4762173"/>
            <a:ext cx="1800000" cy="909323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Instalación herramienta análisis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Workloads: Información Santander CMDB + Orbis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Aplicaciones: Información CMDB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Workshop Cross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endParaRPr lang="es-ES" sz="800" dirty="0">
              <a:solidFill>
                <a:srgbClr val="4C4C4C"/>
              </a:solidFill>
              <a:ea typeface="Lato"/>
              <a:cs typeface="Lato"/>
              <a:sym typeface="Lato"/>
            </a:endParaRPr>
          </a:p>
        </p:txBody>
      </p:sp>
      <p:sp>
        <p:nvSpPr>
          <p:cNvPr id="132" name="Google Shape;344;p2">
            <a:extLst>
              <a:ext uri="{FF2B5EF4-FFF2-40B4-BE49-F238E27FC236}">
                <a16:creationId xmlns:a16="http://schemas.microsoft.com/office/drawing/2014/main" id="{0F85D526-4AD7-4DF5-A288-B81361DEC42B}"/>
              </a:ext>
            </a:extLst>
          </p:cNvPr>
          <p:cNvSpPr/>
          <p:nvPr/>
        </p:nvSpPr>
        <p:spPr>
          <a:xfrm>
            <a:off x="5163748" y="3219010"/>
            <a:ext cx="1816824" cy="584091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Coordinación el programa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Modelo operativo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Matriz RACI</a:t>
            </a:r>
          </a:p>
        </p:txBody>
      </p:sp>
      <p:sp>
        <p:nvSpPr>
          <p:cNvPr id="133" name="Google Shape;344;p2">
            <a:extLst>
              <a:ext uri="{FF2B5EF4-FFF2-40B4-BE49-F238E27FC236}">
                <a16:creationId xmlns:a16="http://schemas.microsoft.com/office/drawing/2014/main" id="{78895556-571A-4382-8202-0B927318EA73}"/>
              </a:ext>
            </a:extLst>
          </p:cNvPr>
          <p:cNvSpPr/>
          <p:nvPr/>
        </p:nvSpPr>
        <p:spPr>
          <a:xfrm>
            <a:off x="7010808" y="3219009"/>
            <a:ext cx="1816824" cy="584091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Coordinación el programa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Modelo operativo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Matriz RACI</a:t>
            </a:r>
          </a:p>
        </p:txBody>
      </p:sp>
      <p:sp>
        <p:nvSpPr>
          <p:cNvPr id="134" name="Google Shape;344;p2">
            <a:extLst>
              <a:ext uri="{FF2B5EF4-FFF2-40B4-BE49-F238E27FC236}">
                <a16:creationId xmlns:a16="http://schemas.microsoft.com/office/drawing/2014/main" id="{88C015F5-5BED-4FA3-B2A7-7EF10B40B2C0}"/>
              </a:ext>
            </a:extLst>
          </p:cNvPr>
          <p:cNvSpPr/>
          <p:nvPr/>
        </p:nvSpPr>
        <p:spPr>
          <a:xfrm>
            <a:off x="8843219" y="3216531"/>
            <a:ext cx="1816824" cy="584091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Coordinación el programa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Modelo operativo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Matriz RACI</a:t>
            </a:r>
          </a:p>
        </p:txBody>
      </p:sp>
      <p:sp>
        <p:nvSpPr>
          <p:cNvPr id="135" name="Google Shape;344;p2">
            <a:extLst>
              <a:ext uri="{FF2B5EF4-FFF2-40B4-BE49-F238E27FC236}">
                <a16:creationId xmlns:a16="http://schemas.microsoft.com/office/drawing/2014/main" id="{3895B9DD-90C3-4A20-A56E-5691D4BF63E4}"/>
              </a:ext>
            </a:extLst>
          </p:cNvPr>
          <p:cNvSpPr/>
          <p:nvPr/>
        </p:nvSpPr>
        <p:spPr>
          <a:xfrm>
            <a:off x="5161277" y="4759851"/>
            <a:ext cx="1800000" cy="173881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Workloads: Santander CMDB + Orbis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Aplicaciones: CMDB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Descubrimiento de Dependencias entre WorkLoads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Detección de obsolescencias: 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1-Identificación de versiones actuales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2- Desarrollo de un mapa de versiones soportadas estratégicas para el banco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3- Desarrollo de un plan de upgrade/ plan de mejora</a:t>
            </a:r>
          </a:p>
        </p:txBody>
      </p:sp>
      <p:sp>
        <p:nvSpPr>
          <p:cNvPr id="136" name="Google Shape;344;p2">
            <a:extLst>
              <a:ext uri="{FF2B5EF4-FFF2-40B4-BE49-F238E27FC236}">
                <a16:creationId xmlns:a16="http://schemas.microsoft.com/office/drawing/2014/main" id="{91EC96CF-9384-43E0-8836-683098DB2679}"/>
              </a:ext>
            </a:extLst>
          </p:cNvPr>
          <p:cNvSpPr/>
          <p:nvPr/>
        </p:nvSpPr>
        <p:spPr>
          <a:xfrm>
            <a:off x="7051632" y="4757933"/>
            <a:ext cx="1800000" cy="461479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Análisis de código de aplicaciones en distribuidos</a:t>
            </a:r>
          </a:p>
        </p:txBody>
      </p:sp>
      <p:sp>
        <p:nvSpPr>
          <p:cNvPr id="141" name="Google Shape;319;p2">
            <a:extLst>
              <a:ext uri="{FF2B5EF4-FFF2-40B4-BE49-F238E27FC236}">
                <a16:creationId xmlns:a16="http://schemas.microsoft.com/office/drawing/2014/main" id="{3A13643B-C8B7-4B5E-BEBF-6B3508065A33}"/>
              </a:ext>
            </a:extLst>
          </p:cNvPr>
          <p:cNvSpPr/>
          <p:nvPr/>
        </p:nvSpPr>
        <p:spPr>
          <a:xfrm>
            <a:off x="8872510" y="3858406"/>
            <a:ext cx="1825362" cy="286811"/>
          </a:xfrm>
          <a:prstGeom prst="rect">
            <a:avLst/>
          </a:prstGeom>
          <a:gradFill>
            <a:gsLst>
              <a:gs pos="2000">
                <a:srgbClr val="F71C02"/>
              </a:gs>
              <a:gs pos="59000">
                <a:srgbClr val="FD9286"/>
              </a:gs>
              <a:gs pos="21000">
                <a:srgbClr val="FB6B5A"/>
              </a:gs>
              <a:gs pos="89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r>
              <a:rPr lang="es-ES" sz="1100" b="1" dirty="0">
                <a:solidFill>
                  <a:schemeClr val="lt1"/>
                </a:solidFill>
                <a:latin typeface="Lato"/>
                <a:sym typeface="Lato"/>
              </a:rPr>
              <a:t>Análisis de aplicaciones</a:t>
            </a:r>
            <a:endParaRPr sz="1100" b="1" dirty="0">
              <a:solidFill>
                <a:schemeClr val="lt1"/>
              </a:solidFill>
              <a:latin typeface="Lato"/>
              <a:sym typeface="Lato"/>
            </a:endParaRPr>
          </a:p>
        </p:txBody>
      </p:sp>
      <p:sp>
        <p:nvSpPr>
          <p:cNvPr id="142" name="Google Shape;344;p2">
            <a:extLst>
              <a:ext uri="{FF2B5EF4-FFF2-40B4-BE49-F238E27FC236}">
                <a16:creationId xmlns:a16="http://schemas.microsoft.com/office/drawing/2014/main" id="{E8628839-5F0E-4F13-AB61-D8CF9BD2A8CB}"/>
              </a:ext>
            </a:extLst>
          </p:cNvPr>
          <p:cNvSpPr/>
          <p:nvPr/>
        </p:nvSpPr>
        <p:spPr>
          <a:xfrm>
            <a:off x="8876607" y="4153502"/>
            <a:ext cx="1799998" cy="1358460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Creación de agrupaciones de aplicaciones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Estudio de afinidad por aplicación: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1.-Decomosionar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2.-Rehost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3.-Refactor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4.-Replatform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5.-Rearchitect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6.-Rebuild</a:t>
            </a:r>
          </a:p>
        </p:txBody>
      </p:sp>
      <p:sp>
        <p:nvSpPr>
          <p:cNvPr id="143" name="Google Shape;319;p2">
            <a:extLst>
              <a:ext uri="{FF2B5EF4-FFF2-40B4-BE49-F238E27FC236}">
                <a16:creationId xmlns:a16="http://schemas.microsoft.com/office/drawing/2014/main" id="{4FECC89D-45ED-49B6-983D-D432C53DD921}"/>
              </a:ext>
            </a:extLst>
          </p:cNvPr>
          <p:cNvSpPr/>
          <p:nvPr/>
        </p:nvSpPr>
        <p:spPr>
          <a:xfrm>
            <a:off x="1451209" y="2942670"/>
            <a:ext cx="1781853" cy="286811"/>
          </a:xfrm>
          <a:prstGeom prst="rect">
            <a:avLst/>
          </a:prstGeom>
          <a:gradFill>
            <a:gsLst>
              <a:gs pos="2000">
                <a:srgbClr val="F71C02"/>
              </a:gs>
              <a:gs pos="59000">
                <a:srgbClr val="FD9286"/>
              </a:gs>
              <a:gs pos="21000">
                <a:srgbClr val="FB6B5A"/>
              </a:gs>
              <a:gs pos="89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lt1"/>
                </a:solidFill>
                <a:latin typeface="Lato"/>
                <a:sym typeface="Lato"/>
              </a:rPr>
              <a:t>Workshops</a:t>
            </a:r>
            <a:endParaRPr sz="1200" b="1" dirty="0">
              <a:solidFill>
                <a:schemeClr val="lt1"/>
              </a:solidFill>
              <a:latin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54571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311;p2">
            <a:extLst>
              <a:ext uri="{FF2B5EF4-FFF2-40B4-BE49-F238E27FC236}">
                <a16:creationId xmlns:a16="http://schemas.microsoft.com/office/drawing/2014/main" id="{90F32423-4496-49DC-A275-2A5971F46EE2}"/>
              </a:ext>
            </a:extLst>
          </p:cNvPr>
          <p:cNvSpPr/>
          <p:nvPr/>
        </p:nvSpPr>
        <p:spPr>
          <a:xfrm>
            <a:off x="8866683" y="1722393"/>
            <a:ext cx="1799999" cy="4305637"/>
          </a:xfrm>
          <a:prstGeom prst="rect">
            <a:avLst/>
          </a:prstGeom>
          <a:solidFill>
            <a:srgbClr val="F2F2F2">
              <a:alpha val="44313"/>
            </a:srgbClr>
          </a:solidFill>
          <a:ln>
            <a:noFill/>
          </a:ln>
        </p:spPr>
        <p:txBody>
          <a:bodyPr spcFirstLastPara="1" wrap="square" lIns="109710" tIns="54840" rIns="109710" bIns="54840" anchor="b" anchorCtr="1">
            <a:noAutofit/>
          </a:bodyPr>
          <a:lstStyle/>
          <a:p>
            <a:pPr>
              <a:buClr>
                <a:srgbClr val="000000"/>
              </a:buClr>
              <a:buSzPts val="800"/>
            </a:pPr>
            <a:endParaRPr sz="96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" name="Google Shape;311;p2">
            <a:extLst>
              <a:ext uri="{FF2B5EF4-FFF2-40B4-BE49-F238E27FC236}">
                <a16:creationId xmlns:a16="http://schemas.microsoft.com/office/drawing/2014/main" id="{6B793241-B870-49FC-8F5F-B3C9802BFA4A}"/>
              </a:ext>
            </a:extLst>
          </p:cNvPr>
          <p:cNvSpPr/>
          <p:nvPr/>
        </p:nvSpPr>
        <p:spPr>
          <a:xfrm>
            <a:off x="8851632" y="1678112"/>
            <a:ext cx="1799999" cy="449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b" anchorCtr="1">
            <a:noAutofit/>
          </a:bodyPr>
          <a:lstStyle/>
          <a:p>
            <a:pPr>
              <a:buClr>
                <a:srgbClr val="000000"/>
              </a:buClr>
              <a:buSzPts val="800"/>
            </a:pPr>
            <a:endParaRPr sz="96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3" name="Marcador de texto 5">
            <a:extLst>
              <a:ext uri="{FF2B5EF4-FFF2-40B4-BE49-F238E27FC236}">
                <a16:creationId xmlns:a16="http://schemas.microsoft.com/office/drawing/2014/main" id="{2CF69776-E17D-4226-8771-5A6BBFF075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0000" y="296863"/>
            <a:ext cx="10758488" cy="509032"/>
          </a:xfrm>
        </p:spPr>
        <p:txBody>
          <a:bodyPr/>
          <a:lstStyle/>
          <a:p>
            <a:endParaRPr lang="es-ES" sz="2800" dirty="0">
              <a:latin typeface="Santander Headline" panose="020B0504020201020104" pitchFamily="34" charset="0"/>
            </a:endParaRPr>
          </a:p>
          <a:p>
            <a:endParaRPr lang="es-ES" sz="2000" dirty="0">
              <a:latin typeface="Santander Headline" panose="020B0504020201020104" pitchFamily="34" charset="0"/>
            </a:endParaRPr>
          </a:p>
        </p:txBody>
      </p:sp>
      <p:sp>
        <p:nvSpPr>
          <p:cNvPr id="20" name="TextBox 74">
            <a:extLst>
              <a:ext uri="{FF2B5EF4-FFF2-40B4-BE49-F238E27FC236}">
                <a16:creationId xmlns:a16="http://schemas.microsoft.com/office/drawing/2014/main" id="{C2F32804-2738-4B00-A157-DF217CD95DBC}"/>
              </a:ext>
            </a:extLst>
          </p:cNvPr>
          <p:cNvSpPr txBox="1"/>
          <p:nvPr/>
        </p:nvSpPr>
        <p:spPr>
          <a:xfrm>
            <a:off x="325120" y="270660"/>
            <a:ext cx="1130575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GB" sz="2000" b="1" dirty="0">
                <a:solidFill>
                  <a:srgbClr val="F71C02"/>
                </a:solidFill>
              </a:rPr>
              <a:t>Actividades</a:t>
            </a:r>
          </a:p>
          <a:p>
            <a:r>
              <a:rPr lang="en-GB" altLang="en-US" sz="1400" dirty="0"/>
              <a:t>Roadmap – Fase Lanzamiento</a:t>
            </a:r>
            <a:endParaRPr lang="en-US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B53A57-7F9A-4E29-B172-558F49FB767B}"/>
              </a:ext>
            </a:extLst>
          </p:cNvPr>
          <p:cNvSpPr txBox="1"/>
          <p:nvPr/>
        </p:nvSpPr>
        <p:spPr>
          <a:xfrm>
            <a:off x="350597" y="1034437"/>
            <a:ext cx="1013931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45720" tIns="22860" rIns="45720" bIns="228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200" dirty="0"/>
              <a:t>La fase de </a:t>
            </a:r>
            <a:r>
              <a:rPr lang="en-GB" sz="1200" b="1" dirty="0">
                <a:solidFill>
                  <a:srgbClr val="C00000"/>
                </a:solidFill>
              </a:rPr>
              <a:t>Lanzamiento</a:t>
            </a:r>
            <a:r>
              <a:rPr lang="en-GB" sz="1200" dirty="0"/>
              <a:t> será ejecutada en </a:t>
            </a:r>
            <a:r>
              <a:rPr lang="en-GB" sz="1200" b="1" dirty="0">
                <a:solidFill>
                  <a:srgbClr val="C00000"/>
                </a:solidFill>
              </a:rPr>
              <a:t>4 semanas</a:t>
            </a:r>
            <a:r>
              <a:rPr lang="en-GB" sz="1200" dirty="0"/>
              <a:t>, a continuación se definen las </a:t>
            </a:r>
            <a:r>
              <a:rPr lang="en-GB" sz="1200" b="1" dirty="0">
                <a:solidFill>
                  <a:srgbClr val="C00000"/>
                </a:solidFill>
              </a:rPr>
              <a:t>actividades</a:t>
            </a:r>
            <a:r>
              <a:rPr lang="en-GB" sz="1200" dirty="0"/>
              <a:t> a acometer por cada departamento colaborador del CCoE</a:t>
            </a:r>
            <a:r>
              <a:rPr lang="en-GB" sz="900" dirty="0"/>
              <a:t>:</a:t>
            </a:r>
            <a:endParaRPr lang="en-GB" sz="900" dirty="0">
              <a:cs typeface="Arial"/>
            </a:endParaRPr>
          </a:p>
        </p:txBody>
      </p:sp>
      <p:sp>
        <p:nvSpPr>
          <p:cNvPr id="22" name="Google Shape;310;p2">
            <a:extLst>
              <a:ext uri="{FF2B5EF4-FFF2-40B4-BE49-F238E27FC236}">
                <a16:creationId xmlns:a16="http://schemas.microsoft.com/office/drawing/2014/main" id="{7E094FBA-1D7D-40E8-B761-4981A5E9946B}"/>
              </a:ext>
            </a:extLst>
          </p:cNvPr>
          <p:cNvSpPr/>
          <p:nvPr/>
        </p:nvSpPr>
        <p:spPr>
          <a:xfrm>
            <a:off x="5163748" y="1696074"/>
            <a:ext cx="1780870" cy="4768723"/>
          </a:xfrm>
          <a:prstGeom prst="rect">
            <a:avLst/>
          </a:prstGeom>
          <a:solidFill>
            <a:srgbClr val="F2F2F2">
              <a:alpha val="44313"/>
            </a:srgbClr>
          </a:solidFill>
          <a:ln>
            <a:noFill/>
          </a:ln>
        </p:spPr>
        <p:txBody>
          <a:bodyPr spcFirstLastPara="1" wrap="square" lIns="109710" tIns="54840" rIns="109710" bIns="54840" anchor="b" anchorCtr="1">
            <a:noAutofit/>
          </a:bodyPr>
          <a:lstStyle/>
          <a:p>
            <a:pPr>
              <a:buClr>
                <a:srgbClr val="000000"/>
              </a:buClr>
              <a:buSzPts val="800"/>
            </a:pPr>
            <a:endParaRPr sz="96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" name="Google Shape;311;p2">
            <a:extLst>
              <a:ext uri="{FF2B5EF4-FFF2-40B4-BE49-F238E27FC236}">
                <a16:creationId xmlns:a16="http://schemas.microsoft.com/office/drawing/2014/main" id="{CCB67E5C-AAD5-4D0E-94D2-C824A7C97578}"/>
              </a:ext>
            </a:extLst>
          </p:cNvPr>
          <p:cNvSpPr/>
          <p:nvPr/>
        </p:nvSpPr>
        <p:spPr>
          <a:xfrm>
            <a:off x="7013176" y="1678112"/>
            <a:ext cx="1799999" cy="4736693"/>
          </a:xfrm>
          <a:prstGeom prst="rect">
            <a:avLst/>
          </a:prstGeom>
          <a:solidFill>
            <a:srgbClr val="F2F2F2">
              <a:alpha val="44313"/>
            </a:srgbClr>
          </a:solidFill>
          <a:ln>
            <a:noFill/>
          </a:ln>
        </p:spPr>
        <p:txBody>
          <a:bodyPr spcFirstLastPara="1" wrap="square" lIns="109710" tIns="54840" rIns="109710" bIns="54840" anchor="b" anchorCtr="1">
            <a:noAutofit/>
          </a:bodyPr>
          <a:lstStyle/>
          <a:p>
            <a:pPr>
              <a:buClr>
                <a:srgbClr val="000000"/>
              </a:buClr>
              <a:buSzPts val="800"/>
            </a:pPr>
            <a:endParaRPr sz="96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" name="Google Shape;313;p2">
            <a:extLst>
              <a:ext uri="{FF2B5EF4-FFF2-40B4-BE49-F238E27FC236}">
                <a16:creationId xmlns:a16="http://schemas.microsoft.com/office/drawing/2014/main" id="{15775377-5DFD-4AF5-A012-8E5476B57315}"/>
              </a:ext>
            </a:extLst>
          </p:cNvPr>
          <p:cNvSpPr/>
          <p:nvPr/>
        </p:nvSpPr>
        <p:spPr>
          <a:xfrm>
            <a:off x="10714924" y="1858183"/>
            <a:ext cx="1094383" cy="4172701"/>
          </a:xfrm>
          <a:prstGeom prst="rect">
            <a:avLst/>
          </a:prstGeom>
          <a:solidFill>
            <a:srgbClr val="F2F2F2">
              <a:alpha val="44313"/>
            </a:srgbClr>
          </a:solidFill>
          <a:ln>
            <a:noFill/>
          </a:ln>
        </p:spPr>
        <p:txBody>
          <a:bodyPr spcFirstLastPara="1" wrap="square" lIns="109710" tIns="54840" rIns="109710" bIns="54840" anchor="b" anchorCtr="1">
            <a:noAutofit/>
          </a:bodyPr>
          <a:lstStyle/>
          <a:p>
            <a:pPr>
              <a:buClr>
                <a:srgbClr val="000000"/>
              </a:buClr>
              <a:buSzPts val="800"/>
            </a:pPr>
            <a:endParaRPr sz="96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" name="Google Shape;314;p2">
            <a:extLst>
              <a:ext uri="{FF2B5EF4-FFF2-40B4-BE49-F238E27FC236}">
                <a16:creationId xmlns:a16="http://schemas.microsoft.com/office/drawing/2014/main" id="{EE840950-8B57-48A9-8B0C-33E09538A2BA}"/>
              </a:ext>
            </a:extLst>
          </p:cNvPr>
          <p:cNvSpPr/>
          <p:nvPr/>
        </p:nvSpPr>
        <p:spPr>
          <a:xfrm>
            <a:off x="1451209" y="1721285"/>
            <a:ext cx="1767120" cy="4662771"/>
          </a:xfrm>
          <a:prstGeom prst="rect">
            <a:avLst/>
          </a:prstGeom>
          <a:solidFill>
            <a:srgbClr val="F2F2F2">
              <a:alpha val="44313"/>
            </a:srgbClr>
          </a:solidFill>
          <a:ln>
            <a:noFill/>
          </a:ln>
        </p:spPr>
        <p:txBody>
          <a:bodyPr spcFirstLastPara="1" wrap="square" lIns="109710" tIns="54840" rIns="109710" bIns="54840" anchor="b" anchorCtr="1">
            <a:noAutofit/>
          </a:bodyPr>
          <a:lstStyle/>
          <a:p>
            <a:pPr>
              <a:buClr>
                <a:srgbClr val="000000"/>
              </a:buClr>
              <a:buSzPts val="800"/>
            </a:pPr>
            <a:endParaRPr sz="96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" name="Google Shape;316;p2">
            <a:extLst>
              <a:ext uri="{FF2B5EF4-FFF2-40B4-BE49-F238E27FC236}">
                <a16:creationId xmlns:a16="http://schemas.microsoft.com/office/drawing/2014/main" id="{F1AA6C0C-00D6-4CEF-9F47-0A833057D33E}"/>
              </a:ext>
            </a:extLst>
          </p:cNvPr>
          <p:cNvSpPr/>
          <p:nvPr/>
        </p:nvSpPr>
        <p:spPr>
          <a:xfrm>
            <a:off x="3282490" y="1599148"/>
            <a:ext cx="1793338" cy="4768723"/>
          </a:xfrm>
          <a:prstGeom prst="rect">
            <a:avLst/>
          </a:prstGeom>
          <a:solidFill>
            <a:srgbClr val="F2F2F2">
              <a:alpha val="44313"/>
            </a:srgbClr>
          </a:solidFill>
          <a:ln>
            <a:noFill/>
          </a:ln>
        </p:spPr>
        <p:txBody>
          <a:bodyPr spcFirstLastPara="1" wrap="square" lIns="109710" tIns="54840" rIns="109710" bIns="54840" anchor="b" anchorCtr="1">
            <a:noAutofit/>
          </a:bodyPr>
          <a:lstStyle/>
          <a:p>
            <a:pPr>
              <a:buClr>
                <a:srgbClr val="000000"/>
              </a:buClr>
              <a:buSzPts val="800"/>
            </a:pPr>
            <a:endParaRPr sz="96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" name="Google Shape;319;p2">
            <a:extLst>
              <a:ext uri="{FF2B5EF4-FFF2-40B4-BE49-F238E27FC236}">
                <a16:creationId xmlns:a16="http://schemas.microsoft.com/office/drawing/2014/main" id="{5B916D71-377E-4E93-A368-1C38351A7B56}"/>
              </a:ext>
            </a:extLst>
          </p:cNvPr>
          <p:cNvSpPr/>
          <p:nvPr/>
        </p:nvSpPr>
        <p:spPr>
          <a:xfrm>
            <a:off x="1445902" y="1699165"/>
            <a:ext cx="1800000" cy="286811"/>
          </a:xfrm>
          <a:prstGeom prst="rect">
            <a:avLst/>
          </a:prstGeom>
          <a:solidFill>
            <a:srgbClr val="F71C02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r>
              <a:rPr lang="es-ES" sz="12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Semana 1</a:t>
            </a:r>
            <a:endParaRPr sz="12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" name="Google Shape;322;p2">
            <a:extLst>
              <a:ext uri="{FF2B5EF4-FFF2-40B4-BE49-F238E27FC236}">
                <a16:creationId xmlns:a16="http://schemas.microsoft.com/office/drawing/2014/main" id="{6E211686-B8A8-49BA-95DD-1CBB0D04AEC4}"/>
              </a:ext>
            </a:extLst>
          </p:cNvPr>
          <p:cNvSpPr/>
          <p:nvPr/>
        </p:nvSpPr>
        <p:spPr>
          <a:xfrm>
            <a:off x="3303409" y="1699165"/>
            <a:ext cx="1800000" cy="286811"/>
          </a:xfrm>
          <a:prstGeom prst="rect">
            <a:avLst/>
          </a:prstGeom>
          <a:solidFill>
            <a:srgbClr val="F71C02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r>
              <a:rPr lang="es-ES" sz="12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Semana 2</a:t>
            </a:r>
            <a:endParaRPr sz="3600" dirty="0"/>
          </a:p>
        </p:txBody>
      </p:sp>
      <p:sp>
        <p:nvSpPr>
          <p:cNvPr id="30" name="Google Shape;323;p2">
            <a:extLst>
              <a:ext uri="{FF2B5EF4-FFF2-40B4-BE49-F238E27FC236}">
                <a16:creationId xmlns:a16="http://schemas.microsoft.com/office/drawing/2014/main" id="{B0C3D51E-A595-4BAF-8655-05155790B1C2}"/>
              </a:ext>
            </a:extLst>
          </p:cNvPr>
          <p:cNvSpPr/>
          <p:nvPr/>
        </p:nvSpPr>
        <p:spPr>
          <a:xfrm>
            <a:off x="5163748" y="1699165"/>
            <a:ext cx="1800000" cy="286811"/>
          </a:xfrm>
          <a:prstGeom prst="rect">
            <a:avLst/>
          </a:prstGeom>
          <a:solidFill>
            <a:srgbClr val="F71C02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r>
              <a:rPr lang="es-ES" sz="12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Semana 3</a:t>
            </a:r>
            <a:endParaRPr sz="3600" dirty="0"/>
          </a:p>
        </p:txBody>
      </p:sp>
      <p:sp>
        <p:nvSpPr>
          <p:cNvPr id="31" name="Google Shape;325;p2">
            <a:extLst>
              <a:ext uri="{FF2B5EF4-FFF2-40B4-BE49-F238E27FC236}">
                <a16:creationId xmlns:a16="http://schemas.microsoft.com/office/drawing/2014/main" id="{A4F305BB-1C1D-4B72-9C7E-57FC2A16081E}"/>
              </a:ext>
            </a:extLst>
          </p:cNvPr>
          <p:cNvSpPr/>
          <p:nvPr/>
        </p:nvSpPr>
        <p:spPr>
          <a:xfrm>
            <a:off x="7020224" y="1705671"/>
            <a:ext cx="1800000" cy="286811"/>
          </a:xfrm>
          <a:prstGeom prst="rect">
            <a:avLst/>
          </a:prstGeom>
          <a:solidFill>
            <a:srgbClr val="F71C02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r>
              <a:rPr lang="es-ES" sz="12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Semana 4</a:t>
            </a:r>
            <a:endParaRPr sz="3600" dirty="0"/>
          </a:p>
        </p:txBody>
      </p:sp>
      <p:sp>
        <p:nvSpPr>
          <p:cNvPr id="32" name="Google Shape;340;p2">
            <a:extLst>
              <a:ext uri="{FF2B5EF4-FFF2-40B4-BE49-F238E27FC236}">
                <a16:creationId xmlns:a16="http://schemas.microsoft.com/office/drawing/2014/main" id="{F603CB8B-7BF2-4A04-A858-5BB8B32D402A}"/>
              </a:ext>
            </a:extLst>
          </p:cNvPr>
          <p:cNvSpPr txBox="1"/>
          <p:nvPr/>
        </p:nvSpPr>
        <p:spPr>
          <a:xfrm>
            <a:off x="1377225" y="1987037"/>
            <a:ext cx="668577" cy="248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algn="l">
              <a:buClr>
                <a:srgbClr val="000000"/>
              </a:buClr>
              <a:buSzPts val="600"/>
            </a:pPr>
            <a:r>
              <a:rPr lang="es-ES" sz="720" dirty="0">
                <a:latin typeface="Arial"/>
                <a:ea typeface="Arial"/>
                <a:cs typeface="Arial"/>
                <a:sym typeface="Arial"/>
              </a:rPr>
              <a:t>  Kick Off</a:t>
            </a:r>
            <a:endParaRPr sz="3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E145CB6-D575-4245-A1B2-89F93A59949F}"/>
              </a:ext>
            </a:extLst>
          </p:cNvPr>
          <p:cNvSpPr/>
          <p:nvPr/>
        </p:nvSpPr>
        <p:spPr>
          <a:xfrm>
            <a:off x="503960" y="5836791"/>
            <a:ext cx="711089" cy="2769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en-US" sz="1000" b="1" dirty="0"/>
              <a:t>P&amp;G</a:t>
            </a:r>
            <a:endParaRPr lang="es-ES" altLang="en-US" sz="1000" b="1" dirty="0"/>
          </a:p>
        </p:txBody>
      </p:sp>
      <p:pic>
        <p:nvPicPr>
          <p:cNvPr id="38" name="Picture 2" descr="Businessman Icon of Flat style - Available in SVG, PNG, EPS, AI &amp; Icon fonts">
            <a:extLst>
              <a:ext uri="{FF2B5EF4-FFF2-40B4-BE49-F238E27FC236}">
                <a16:creationId xmlns:a16="http://schemas.microsoft.com/office/drawing/2014/main" id="{6F192BA6-63D4-4396-A338-6AFD9485C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70" y="5671497"/>
            <a:ext cx="356533" cy="35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544C45E-9CF7-406E-AB4D-2BFCD3B82381}"/>
              </a:ext>
            </a:extLst>
          </p:cNvPr>
          <p:cNvSpPr/>
          <p:nvPr/>
        </p:nvSpPr>
        <p:spPr>
          <a:xfrm>
            <a:off x="533041" y="3530810"/>
            <a:ext cx="567347" cy="2769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r>
              <a:rPr lang="es-ES" altLang="en-US" sz="1000" b="1" dirty="0"/>
              <a:t>CIO</a:t>
            </a:r>
          </a:p>
        </p:txBody>
      </p:sp>
      <p:pic>
        <p:nvPicPr>
          <p:cNvPr id="40" name="Imagen 43">
            <a:extLst>
              <a:ext uri="{FF2B5EF4-FFF2-40B4-BE49-F238E27FC236}">
                <a16:creationId xmlns:a16="http://schemas.microsoft.com/office/drawing/2014/main" id="{857B2C01-B2B2-43D8-8EA9-E061D72533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6" y="3412387"/>
            <a:ext cx="338018" cy="338018"/>
          </a:xfrm>
          <a:prstGeom prst="rect">
            <a:avLst/>
          </a:prstGeom>
        </p:spPr>
      </p:pic>
      <p:pic>
        <p:nvPicPr>
          <p:cNvPr id="41" name="Imagen 38">
            <a:extLst>
              <a:ext uri="{FF2B5EF4-FFF2-40B4-BE49-F238E27FC236}">
                <a16:creationId xmlns:a16="http://schemas.microsoft.com/office/drawing/2014/main" id="{F8559F69-B2D4-446C-B93E-9B355953B5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36" y="4501570"/>
            <a:ext cx="359587" cy="35958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DDE333E-548D-4026-9EAA-45A34427BE3C}"/>
              </a:ext>
            </a:extLst>
          </p:cNvPr>
          <p:cNvSpPr/>
          <p:nvPr/>
        </p:nvSpPr>
        <p:spPr>
          <a:xfrm>
            <a:off x="530814" y="4663596"/>
            <a:ext cx="711342" cy="2769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r>
              <a:rPr lang="es-ES" altLang="en-US" sz="1000" b="1" dirty="0"/>
              <a:t>CISO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647B2C8-45D0-4CE1-BCFB-E50787C464ED}"/>
              </a:ext>
            </a:extLst>
          </p:cNvPr>
          <p:cNvSpPr/>
          <p:nvPr/>
        </p:nvSpPr>
        <p:spPr>
          <a:xfrm>
            <a:off x="63047" y="2968786"/>
            <a:ext cx="1107936" cy="2769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lvl="1"/>
            <a:r>
              <a:rPr lang="es-ES" sz="1000" b="1" dirty="0"/>
              <a:t>CCoE</a:t>
            </a:r>
          </a:p>
        </p:txBody>
      </p:sp>
      <p:pic>
        <p:nvPicPr>
          <p:cNvPr id="44" name="Imagen 41">
            <a:extLst>
              <a:ext uri="{FF2B5EF4-FFF2-40B4-BE49-F238E27FC236}">
                <a16:creationId xmlns:a16="http://schemas.microsoft.com/office/drawing/2014/main" id="{2B3BF304-6F4D-4903-906D-ABB72B92AA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3" y="2847001"/>
            <a:ext cx="359587" cy="359587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A83B6C0-17DE-4800-B31F-FFA31C9E808A}"/>
              </a:ext>
            </a:extLst>
          </p:cNvPr>
          <p:cNvSpPr/>
          <p:nvPr/>
        </p:nvSpPr>
        <p:spPr>
          <a:xfrm>
            <a:off x="515074" y="4090740"/>
            <a:ext cx="613319" cy="2769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r>
              <a:rPr lang="es-ES" altLang="en-US" sz="1000" b="1" dirty="0"/>
              <a:t>CTO</a:t>
            </a:r>
          </a:p>
        </p:txBody>
      </p:sp>
      <p:pic>
        <p:nvPicPr>
          <p:cNvPr id="46" name="Imagen 14">
            <a:extLst>
              <a:ext uri="{FF2B5EF4-FFF2-40B4-BE49-F238E27FC236}">
                <a16:creationId xmlns:a16="http://schemas.microsoft.com/office/drawing/2014/main" id="{5C512192-6911-4582-A1EF-C5685AEA29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80" y="3983510"/>
            <a:ext cx="343898" cy="34389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274E7FA-080C-45D6-96AF-2D089881BCFE}"/>
              </a:ext>
            </a:extLst>
          </p:cNvPr>
          <p:cNvGrpSpPr/>
          <p:nvPr/>
        </p:nvGrpSpPr>
        <p:grpSpPr>
          <a:xfrm>
            <a:off x="216018" y="2350501"/>
            <a:ext cx="367338" cy="262644"/>
            <a:chOff x="1570489" y="7491823"/>
            <a:chExt cx="734676" cy="525288"/>
          </a:xfrm>
        </p:grpSpPr>
        <p:pic>
          <p:nvPicPr>
            <p:cNvPr id="48" name="Imagen 43">
              <a:extLst>
                <a:ext uri="{FF2B5EF4-FFF2-40B4-BE49-F238E27FC236}">
                  <a16:creationId xmlns:a16="http://schemas.microsoft.com/office/drawing/2014/main" id="{080EF637-E9F8-4CDB-B71B-EEBD889B0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135" y="7491823"/>
              <a:ext cx="242858" cy="242858"/>
            </a:xfrm>
            <a:prstGeom prst="rect">
              <a:avLst/>
            </a:prstGeom>
          </p:spPr>
        </p:pic>
        <p:pic>
          <p:nvPicPr>
            <p:cNvPr id="49" name="Imagen 15">
              <a:extLst>
                <a:ext uri="{FF2B5EF4-FFF2-40B4-BE49-F238E27FC236}">
                  <a16:creationId xmlns:a16="http://schemas.microsoft.com/office/drawing/2014/main" id="{3A58A5AA-4761-4ECB-962B-47184FE2F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7445" y="7625549"/>
              <a:ext cx="248221" cy="248221"/>
            </a:xfrm>
            <a:prstGeom prst="rect">
              <a:avLst/>
            </a:prstGeom>
          </p:spPr>
        </p:pic>
        <p:pic>
          <p:nvPicPr>
            <p:cNvPr id="50" name="Picture 2" descr="Businessman Icon of Flat style - Available in SVG, PNG, EPS, AI &amp; Icon fonts">
              <a:extLst>
                <a:ext uri="{FF2B5EF4-FFF2-40B4-BE49-F238E27FC236}">
                  <a16:creationId xmlns:a16="http://schemas.microsoft.com/office/drawing/2014/main" id="{8BCAB588-BEC8-4254-8ECD-6778C67FF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730" y="7617790"/>
              <a:ext cx="248221" cy="248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Imagen 38">
              <a:extLst>
                <a:ext uri="{FF2B5EF4-FFF2-40B4-BE49-F238E27FC236}">
                  <a16:creationId xmlns:a16="http://schemas.microsoft.com/office/drawing/2014/main" id="{641D16E9-7AE7-4095-A7FA-97E5FB6B2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6944" y="7759275"/>
              <a:ext cx="248221" cy="248221"/>
            </a:xfrm>
            <a:prstGeom prst="rect">
              <a:avLst/>
            </a:prstGeom>
          </p:spPr>
        </p:pic>
        <p:pic>
          <p:nvPicPr>
            <p:cNvPr id="52" name="Imagen 41">
              <a:extLst>
                <a:ext uri="{FF2B5EF4-FFF2-40B4-BE49-F238E27FC236}">
                  <a16:creationId xmlns:a16="http://schemas.microsoft.com/office/drawing/2014/main" id="{8A493A06-9E80-41B6-87E6-8ECAFB4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0378" y="7768889"/>
              <a:ext cx="248222" cy="248222"/>
            </a:xfrm>
            <a:prstGeom prst="rect">
              <a:avLst/>
            </a:prstGeom>
          </p:spPr>
        </p:pic>
        <p:pic>
          <p:nvPicPr>
            <p:cNvPr id="53" name="Imagen 14">
              <a:extLst>
                <a:ext uri="{FF2B5EF4-FFF2-40B4-BE49-F238E27FC236}">
                  <a16:creationId xmlns:a16="http://schemas.microsoft.com/office/drawing/2014/main" id="{F185E2AB-C0CC-4499-B27A-8ABF54A4F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0489" y="7766297"/>
              <a:ext cx="248221" cy="248221"/>
            </a:xfrm>
            <a:prstGeom prst="rect">
              <a:avLst/>
            </a:prstGeom>
          </p:spPr>
        </p:pic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E64529D0-33FF-4BBC-9E38-EED640E033B4}"/>
              </a:ext>
            </a:extLst>
          </p:cNvPr>
          <p:cNvSpPr/>
          <p:nvPr/>
        </p:nvSpPr>
        <p:spPr>
          <a:xfrm>
            <a:off x="543250" y="2425944"/>
            <a:ext cx="807457" cy="2769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r>
              <a:rPr lang="es-ES" altLang="en-US" sz="1000" b="1" dirty="0"/>
              <a:t>Cross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166CE87-61C0-4AAE-86B1-90080DF73687}"/>
              </a:ext>
            </a:extLst>
          </p:cNvPr>
          <p:cNvSpPr txBox="1"/>
          <p:nvPr/>
        </p:nvSpPr>
        <p:spPr>
          <a:xfrm>
            <a:off x="7566040" y="1521231"/>
            <a:ext cx="38953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/>
              <a:t>* Actividades susceptibles de ser modificadas tras los workshops de responsabilidades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DF225AE-A831-41D9-9228-460469125F1B}"/>
              </a:ext>
            </a:extLst>
          </p:cNvPr>
          <p:cNvSpPr txBox="1"/>
          <p:nvPr/>
        </p:nvSpPr>
        <p:spPr>
          <a:xfrm>
            <a:off x="10939431" y="369284"/>
            <a:ext cx="1022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dirty="0"/>
              <a:t>Entregable</a:t>
            </a:r>
          </a:p>
          <a:p>
            <a:pPr algn="l"/>
            <a:endParaRPr lang="es-ES" sz="450" dirty="0"/>
          </a:p>
          <a:p>
            <a:pPr algn="l"/>
            <a:r>
              <a:rPr lang="es-ES" sz="900" dirty="0"/>
              <a:t>Hito</a:t>
            </a:r>
          </a:p>
          <a:p>
            <a:pPr algn="l"/>
            <a:endParaRPr lang="es-ES" sz="450" dirty="0"/>
          </a:p>
          <a:p>
            <a:pPr algn="l"/>
            <a:r>
              <a:rPr lang="es-ES" sz="900" dirty="0"/>
              <a:t>Kick Off</a:t>
            </a:r>
          </a:p>
        </p:txBody>
      </p:sp>
      <p:sp>
        <p:nvSpPr>
          <p:cNvPr id="84" name="Google Shape;332;p2">
            <a:extLst>
              <a:ext uri="{FF2B5EF4-FFF2-40B4-BE49-F238E27FC236}">
                <a16:creationId xmlns:a16="http://schemas.microsoft.com/office/drawing/2014/main" id="{DC50D51B-BF3A-4F02-B55E-171F9621C2E2}"/>
              </a:ext>
            </a:extLst>
          </p:cNvPr>
          <p:cNvSpPr/>
          <p:nvPr/>
        </p:nvSpPr>
        <p:spPr>
          <a:xfrm>
            <a:off x="10709562" y="813743"/>
            <a:ext cx="133142" cy="14902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68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332;p2">
            <a:extLst>
              <a:ext uri="{FF2B5EF4-FFF2-40B4-BE49-F238E27FC236}">
                <a16:creationId xmlns:a16="http://schemas.microsoft.com/office/drawing/2014/main" id="{AA4ADEA2-479E-4A3E-A285-C628D39ABFD0}"/>
              </a:ext>
            </a:extLst>
          </p:cNvPr>
          <p:cNvSpPr/>
          <p:nvPr/>
        </p:nvSpPr>
        <p:spPr>
          <a:xfrm>
            <a:off x="10709562" y="604160"/>
            <a:ext cx="133142" cy="149026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68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332;p2">
            <a:extLst>
              <a:ext uri="{FF2B5EF4-FFF2-40B4-BE49-F238E27FC236}">
                <a16:creationId xmlns:a16="http://schemas.microsoft.com/office/drawing/2014/main" id="{C2692C26-26F6-4313-BCAB-2F1DD672D52B}"/>
              </a:ext>
            </a:extLst>
          </p:cNvPr>
          <p:cNvSpPr/>
          <p:nvPr/>
        </p:nvSpPr>
        <p:spPr>
          <a:xfrm>
            <a:off x="10710874" y="394993"/>
            <a:ext cx="133142" cy="149026"/>
          </a:xfrm>
          <a:prstGeom prst="diamond">
            <a:avLst/>
          </a:prstGeom>
          <a:solidFill>
            <a:srgbClr val="0060B6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68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1A63D28-A169-424D-A462-4F3FFCF4FF6C}"/>
              </a:ext>
            </a:extLst>
          </p:cNvPr>
          <p:cNvSpPr/>
          <p:nvPr/>
        </p:nvSpPr>
        <p:spPr>
          <a:xfrm>
            <a:off x="10629900" y="270660"/>
            <a:ext cx="1039072" cy="7837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A10522F-F6F2-4904-BE1E-D55DAC93742C}"/>
              </a:ext>
            </a:extLst>
          </p:cNvPr>
          <p:cNvSpPr/>
          <p:nvPr/>
        </p:nvSpPr>
        <p:spPr>
          <a:xfrm>
            <a:off x="492840" y="5264504"/>
            <a:ext cx="807457" cy="2769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r>
              <a:rPr lang="es-ES" altLang="en-US" sz="1000" b="1" dirty="0"/>
              <a:t>DdNs</a:t>
            </a:r>
          </a:p>
        </p:txBody>
      </p:sp>
      <p:pic>
        <p:nvPicPr>
          <p:cNvPr id="110" name="Imagen 15">
            <a:extLst>
              <a:ext uri="{FF2B5EF4-FFF2-40B4-BE49-F238E27FC236}">
                <a16:creationId xmlns:a16="http://schemas.microsoft.com/office/drawing/2014/main" id="{C3F91849-5288-497C-81C9-30D31D2BC6B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20" y="5102671"/>
            <a:ext cx="356532" cy="356532"/>
          </a:xfrm>
          <a:prstGeom prst="rect">
            <a:avLst/>
          </a:prstGeom>
        </p:spPr>
      </p:pic>
      <p:sp>
        <p:nvSpPr>
          <p:cNvPr id="105" name="Google Shape;325;p2">
            <a:extLst>
              <a:ext uri="{FF2B5EF4-FFF2-40B4-BE49-F238E27FC236}">
                <a16:creationId xmlns:a16="http://schemas.microsoft.com/office/drawing/2014/main" id="{C24A20D5-7DCF-40A1-9907-290F789AD522}"/>
              </a:ext>
            </a:extLst>
          </p:cNvPr>
          <p:cNvSpPr/>
          <p:nvPr/>
        </p:nvSpPr>
        <p:spPr>
          <a:xfrm>
            <a:off x="8858680" y="1705671"/>
            <a:ext cx="1800000" cy="286811"/>
          </a:xfrm>
          <a:prstGeom prst="rect">
            <a:avLst/>
          </a:prstGeom>
          <a:solidFill>
            <a:srgbClr val="F71C02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r>
              <a:rPr lang="es-ES" sz="12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Semana 5</a:t>
            </a:r>
            <a:endParaRPr sz="3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9E8F33-61E2-4516-8DB6-72778DD5BE51}"/>
              </a:ext>
            </a:extLst>
          </p:cNvPr>
          <p:cNvGrpSpPr/>
          <p:nvPr/>
        </p:nvGrpSpPr>
        <p:grpSpPr>
          <a:xfrm>
            <a:off x="10698905" y="1705670"/>
            <a:ext cx="1110402" cy="284241"/>
            <a:chOff x="10698905" y="1705670"/>
            <a:chExt cx="1110402" cy="284241"/>
          </a:xfrm>
        </p:grpSpPr>
        <p:sp>
          <p:nvSpPr>
            <p:cNvPr id="2" name="Diamond 1">
              <a:extLst>
                <a:ext uri="{FF2B5EF4-FFF2-40B4-BE49-F238E27FC236}">
                  <a16:creationId xmlns:a16="http://schemas.microsoft.com/office/drawing/2014/main" id="{708933EC-1EEF-46D3-8862-77967765266C}"/>
                </a:ext>
              </a:extLst>
            </p:cNvPr>
            <p:cNvSpPr/>
            <p:nvPr/>
          </p:nvSpPr>
          <p:spPr>
            <a:xfrm>
              <a:off x="11530606" y="1709587"/>
              <a:ext cx="278701" cy="276389"/>
            </a:xfrm>
            <a:prstGeom prst="diamond">
              <a:avLst/>
            </a:prstGeom>
            <a:ln>
              <a:solidFill>
                <a:srgbClr val="F71C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06" name="Google Shape;325;p2">
              <a:extLst>
                <a:ext uri="{FF2B5EF4-FFF2-40B4-BE49-F238E27FC236}">
                  <a16:creationId xmlns:a16="http://schemas.microsoft.com/office/drawing/2014/main" id="{D50AE13E-B23A-4CDA-87AC-CA956077C246}"/>
                </a:ext>
              </a:extLst>
            </p:cNvPr>
            <p:cNvSpPr/>
            <p:nvPr/>
          </p:nvSpPr>
          <p:spPr>
            <a:xfrm>
              <a:off x="10698905" y="1705670"/>
              <a:ext cx="970067" cy="284241"/>
            </a:xfrm>
            <a:prstGeom prst="rect">
              <a:avLst/>
            </a:prstGeom>
            <a:solidFill>
              <a:srgbClr val="F71C02"/>
            </a:solidFill>
            <a:ln>
              <a:solidFill>
                <a:srgbClr val="F71C02"/>
              </a:solidFill>
            </a:ln>
          </p:spPr>
          <p:txBody>
            <a:bodyPr spcFirstLastPara="1" wrap="square" lIns="109710" tIns="54840" rIns="109710" bIns="54840" anchor="ctr" anchorCtr="0">
              <a:noAutofit/>
            </a:bodyPr>
            <a:lstStyle/>
            <a:p>
              <a:endParaRPr sz="3600" dirty="0"/>
            </a:p>
          </p:txBody>
        </p:sp>
      </p:grpSp>
      <p:sp>
        <p:nvSpPr>
          <p:cNvPr id="130" name="Google Shape;319;p2">
            <a:extLst>
              <a:ext uri="{FF2B5EF4-FFF2-40B4-BE49-F238E27FC236}">
                <a16:creationId xmlns:a16="http://schemas.microsoft.com/office/drawing/2014/main" id="{DD360E76-3796-44BA-9DAE-195AB48D50E6}"/>
              </a:ext>
            </a:extLst>
          </p:cNvPr>
          <p:cNvSpPr/>
          <p:nvPr/>
        </p:nvSpPr>
        <p:spPr>
          <a:xfrm>
            <a:off x="3286576" y="2121899"/>
            <a:ext cx="7343324" cy="286811"/>
          </a:xfrm>
          <a:prstGeom prst="rect">
            <a:avLst/>
          </a:prstGeom>
          <a:gradFill>
            <a:gsLst>
              <a:gs pos="2000">
                <a:srgbClr val="F71C02"/>
              </a:gs>
              <a:gs pos="59000">
                <a:srgbClr val="FD9286"/>
              </a:gs>
              <a:gs pos="21000">
                <a:srgbClr val="FB6B5A"/>
              </a:gs>
              <a:gs pos="89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lt1"/>
                </a:solidFill>
                <a:latin typeface="Lato"/>
                <a:sym typeface="Lato"/>
              </a:rPr>
              <a:t>Arquitectura</a:t>
            </a:r>
            <a:endParaRPr sz="1200" b="1" dirty="0">
              <a:solidFill>
                <a:schemeClr val="lt1"/>
              </a:solidFill>
              <a:latin typeface="Lato"/>
              <a:sym typeface="Lato"/>
            </a:endParaRPr>
          </a:p>
        </p:txBody>
      </p:sp>
      <p:sp>
        <p:nvSpPr>
          <p:cNvPr id="131" name="Google Shape;344;p2">
            <a:extLst>
              <a:ext uri="{FF2B5EF4-FFF2-40B4-BE49-F238E27FC236}">
                <a16:creationId xmlns:a16="http://schemas.microsoft.com/office/drawing/2014/main" id="{A76BC534-5534-45E3-8676-FC4DF1944151}"/>
              </a:ext>
            </a:extLst>
          </p:cNvPr>
          <p:cNvSpPr/>
          <p:nvPr/>
        </p:nvSpPr>
        <p:spPr>
          <a:xfrm>
            <a:off x="3292774" y="2416995"/>
            <a:ext cx="1772769" cy="248743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Workshops</a:t>
            </a:r>
          </a:p>
        </p:txBody>
      </p:sp>
      <p:sp>
        <p:nvSpPr>
          <p:cNvPr id="135" name="Google Shape;344;p2">
            <a:extLst>
              <a:ext uri="{FF2B5EF4-FFF2-40B4-BE49-F238E27FC236}">
                <a16:creationId xmlns:a16="http://schemas.microsoft.com/office/drawing/2014/main" id="{3895B9DD-90C3-4A20-A56E-5691D4BF63E4}"/>
              </a:ext>
            </a:extLst>
          </p:cNvPr>
          <p:cNvSpPr/>
          <p:nvPr/>
        </p:nvSpPr>
        <p:spPr>
          <a:xfrm>
            <a:off x="8858680" y="2409339"/>
            <a:ext cx="1800000" cy="247282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sym typeface="Lato"/>
              </a:rPr>
              <a:t>Plan de aplicaciones on going</a:t>
            </a:r>
          </a:p>
        </p:txBody>
      </p:sp>
      <p:sp>
        <p:nvSpPr>
          <p:cNvPr id="141" name="Google Shape;319;p2">
            <a:extLst>
              <a:ext uri="{FF2B5EF4-FFF2-40B4-BE49-F238E27FC236}">
                <a16:creationId xmlns:a16="http://schemas.microsoft.com/office/drawing/2014/main" id="{3A13643B-C8B7-4B5E-BEBF-6B3508065A33}"/>
              </a:ext>
            </a:extLst>
          </p:cNvPr>
          <p:cNvSpPr/>
          <p:nvPr/>
        </p:nvSpPr>
        <p:spPr>
          <a:xfrm>
            <a:off x="8864768" y="2732616"/>
            <a:ext cx="1765132" cy="286811"/>
          </a:xfrm>
          <a:prstGeom prst="rect">
            <a:avLst/>
          </a:prstGeom>
          <a:gradFill>
            <a:gsLst>
              <a:gs pos="2000">
                <a:srgbClr val="F71C02"/>
              </a:gs>
              <a:gs pos="59000">
                <a:srgbClr val="FD9286"/>
              </a:gs>
              <a:gs pos="21000">
                <a:srgbClr val="FB6B5A"/>
              </a:gs>
              <a:gs pos="89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lt1"/>
                </a:solidFill>
                <a:latin typeface="Lato"/>
                <a:sym typeface="Lato"/>
              </a:rPr>
              <a:t>Aplicaciones</a:t>
            </a:r>
            <a:endParaRPr sz="1200" b="1" dirty="0">
              <a:solidFill>
                <a:schemeClr val="lt1"/>
              </a:solidFill>
              <a:latin typeface="Lato"/>
              <a:sym typeface="Lato"/>
            </a:endParaRPr>
          </a:p>
        </p:txBody>
      </p:sp>
      <p:sp>
        <p:nvSpPr>
          <p:cNvPr id="142" name="Google Shape;344;p2">
            <a:extLst>
              <a:ext uri="{FF2B5EF4-FFF2-40B4-BE49-F238E27FC236}">
                <a16:creationId xmlns:a16="http://schemas.microsoft.com/office/drawing/2014/main" id="{E8628839-5F0E-4F13-AB61-D8CF9BD2A8CB}"/>
              </a:ext>
            </a:extLst>
          </p:cNvPr>
          <p:cNvSpPr/>
          <p:nvPr/>
        </p:nvSpPr>
        <p:spPr>
          <a:xfrm>
            <a:off x="8868865" y="3027711"/>
            <a:ext cx="1799998" cy="521383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sym typeface="Lato"/>
              </a:rPr>
              <a:t>Plan de aplicaciones on going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sym typeface="Lato"/>
              </a:rPr>
              <a:t>Modelo de tallaje de aplicaciones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sym typeface="Lato"/>
              </a:rPr>
              <a:t>Workshop</a:t>
            </a:r>
          </a:p>
        </p:txBody>
      </p:sp>
      <p:sp>
        <p:nvSpPr>
          <p:cNvPr id="75" name="Google Shape;344;p2">
            <a:extLst>
              <a:ext uri="{FF2B5EF4-FFF2-40B4-BE49-F238E27FC236}">
                <a16:creationId xmlns:a16="http://schemas.microsoft.com/office/drawing/2014/main" id="{77D7A645-4FA1-42D9-9CFB-944130C5F6F4}"/>
              </a:ext>
            </a:extLst>
          </p:cNvPr>
          <p:cNvSpPr/>
          <p:nvPr/>
        </p:nvSpPr>
        <p:spPr>
          <a:xfrm>
            <a:off x="5193133" y="2415764"/>
            <a:ext cx="1772769" cy="248743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Workshops</a:t>
            </a:r>
          </a:p>
        </p:txBody>
      </p:sp>
      <p:sp>
        <p:nvSpPr>
          <p:cNvPr id="76" name="Google Shape;344;p2">
            <a:extLst>
              <a:ext uri="{FF2B5EF4-FFF2-40B4-BE49-F238E27FC236}">
                <a16:creationId xmlns:a16="http://schemas.microsoft.com/office/drawing/2014/main" id="{98FF93A2-984D-44B4-8E34-2557865068CE}"/>
              </a:ext>
            </a:extLst>
          </p:cNvPr>
          <p:cNvSpPr/>
          <p:nvPr/>
        </p:nvSpPr>
        <p:spPr>
          <a:xfrm>
            <a:off x="7013176" y="2416085"/>
            <a:ext cx="1772769" cy="226130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Workshops</a:t>
            </a:r>
          </a:p>
        </p:txBody>
      </p:sp>
      <p:sp>
        <p:nvSpPr>
          <p:cNvPr id="78" name="Google Shape;319;p2">
            <a:extLst>
              <a:ext uri="{FF2B5EF4-FFF2-40B4-BE49-F238E27FC236}">
                <a16:creationId xmlns:a16="http://schemas.microsoft.com/office/drawing/2014/main" id="{93134003-CF16-4734-B4C6-7F79C71E3A94}"/>
              </a:ext>
            </a:extLst>
          </p:cNvPr>
          <p:cNvSpPr/>
          <p:nvPr/>
        </p:nvSpPr>
        <p:spPr>
          <a:xfrm>
            <a:off x="8862587" y="3581396"/>
            <a:ext cx="1806276" cy="286811"/>
          </a:xfrm>
          <a:prstGeom prst="rect">
            <a:avLst/>
          </a:prstGeom>
          <a:gradFill>
            <a:gsLst>
              <a:gs pos="2000">
                <a:srgbClr val="F71C02"/>
              </a:gs>
              <a:gs pos="59000">
                <a:srgbClr val="FD9286"/>
              </a:gs>
              <a:gs pos="21000">
                <a:srgbClr val="FB6B5A"/>
              </a:gs>
              <a:gs pos="89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lt1"/>
                </a:solidFill>
                <a:latin typeface="Lato"/>
                <a:sym typeface="Lato"/>
              </a:rPr>
              <a:t>Herramientas</a:t>
            </a:r>
            <a:endParaRPr sz="1200" b="1" dirty="0">
              <a:solidFill>
                <a:schemeClr val="lt1"/>
              </a:solidFill>
              <a:latin typeface="Lato"/>
              <a:sym typeface="Lato"/>
            </a:endParaRPr>
          </a:p>
        </p:txBody>
      </p:sp>
      <p:sp>
        <p:nvSpPr>
          <p:cNvPr id="79" name="Google Shape;344;p2">
            <a:extLst>
              <a:ext uri="{FF2B5EF4-FFF2-40B4-BE49-F238E27FC236}">
                <a16:creationId xmlns:a16="http://schemas.microsoft.com/office/drawing/2014/main" id="{CFB17AB9-853C-4A7D-A81C-6ABB28B60D13}"/>
              </a:ext>
            </a:extLst>
          </p:cNvPr>
          <p:cNvSpPr/>
          <p:nvPr/>
        </p:nvSpPr>
        <p:spPr>
          <a:xfrm>
            <a:off x="8866684" y="3876492"/>
            <a:ext cx="1799998" cy="493800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Herramientas Ready to Cloud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Workshop</a:t>
            </a:r>
          </a:p>
        </p:txBody>
      </p:sp>
      <p:sp>
        <p:nvSpPr>
          <p:cNvPr id="89" name="Google Shape;319;p2">
            <a:extLst>
              <a:ext uri="{FF2B5EF4-FFF2-40B4-BE49-F238E27FC236}">
                <a16:creationId xmlns:a16="http://schemas.microsoft.com/office/drawing/2014/main" id="{411078DF-22DF-49CD-8392-735377894144}"/>
              </a:ext>
            </a:extLst>
          </p:cNvPr>
          <p:cNvSpPr/>
          <p:nvPr/>
        </p:nvSpPr>
        <p:spPr>
          <a:xfrm>
            <a:off x="5163748" y="4431380"/>
            <a:ext cx="5536882" cy="286811"/>
          </a:xfrm>
          <a:prstGeom prst="rect">
            <a:avLst/>
          </a:prstGeom>
          <a:gradFill>
            <a:gsLst>
              <a:gs pos="2000">
                <a:srgbClr val="F71C02"/>
              </a:gs>
              <a:gs pos="59000">
                <a:srgbClr val="FD9286"/>
              </a:gs>
              <a:gs pos="21000">
                <a:srgbClr val="FB6B5A"/>
              </a:gs>
              <a:gs pos="89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r>
              <a:rPr lang="es-ES" sz="1200" b="1" dirty="0">
                <a:solidFill>
                  <a:schemeClr val="lt1"/>
                </a:solidFill>
                <a:latin typeface="Lato"/>
                <a:sym typeface="Lato"/>
              </a:rPr>
              <a:t>Cyber</a:t>
            </a:r>
            <a:endParaRPr sz="1200" b="1" dirty="0">
              <a:solidFill>
                <a:schemeClr val="lt1"/>
              </a:solidFill>
              <a:latin typeface="Lato"/>
              <a:sym typeface="Lato"/>
            </a:endParaRPr>
          </a:p>
        </p:txBody>
      </p:sp>
      <p:sp>
        <p:nvSpPr>
          <p:cNvPr id="90" name="Google Shape;344;p2">
            <a:extLst>
              <a:ext uri="{FF2B5EF4-FFF2-40B4-BE49-F238E27FC236}">
                <a16:creationId xmlns:a16="http://schemas.microsoft.com/office/drawing/2014/main" id="{3926C0B1-4ABD-4E2C-BC20-0B2277CD24E2}"/>
              </a:ext>
            </a:extLst>
          </p:cNvPr>
          <p:cNvSpPr/>
          <p:nvPr/>
        </p:nvSpPr>
        <p:spPr>
          <a:xfrm>
            <a:off x="5176175" y="4726476"/>
            <a:ext cx="1787573" cy="23785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ea typeface="Lato"/>
                <a:cs typeface="Lato"/>
                <a:sym typeface="Lato"/>
              </a:rPr>
              <a:t>Workshop</a:t>
            </a:r>
          </a:p>
        </p:txBody>
      </p:sp>
      <p:sp>
        <p:nvSpPr>
          <p:cNvPr id="91" name="Google Shape;344;p2">
            <a:extLst>
              <a:ext uri="{FF2B5EF4-FFF2-40B4-BE49-F238E27FC236}">
                <a16:creationId xmlns:a16="http://schemas.microsoft.com/office/drawing/2014/main" id="{AE3E3BF3-3D4A-4798-AC4B-28DA367F3151}"/>
              </a:ext>
            </a:extLst>
          </p:cNvPr>
          <p:cNvSpPr/>
          <p:nvPr/>
        </p:nvSpPr>
        <p:spPr>
          <a:xfrm>
            <a:off x="8858681" y="4715254"/>
            <a:ext cx="1841950" cy="493800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sym typeface="Lato"/>
              </a:rPr>
              <a:t>Workshop</a:t>
            </a:r>
          </a:p>
          <a:p>
            <a:pPr marL="171450" indent="-171450">
              <a:buClr>
                <a:srgbClr val="000000"/>
              </a:buClr>
              <a:buSzPts val="900"/>
              <a:buFont typeface="Wingdings" panose="05000000000000000000" pitchFamily="2" charset="2"/>
              <a:buChar char="ü"/>
            </a:pPr>
            <a:r>
              <a:rPr lang="es-ES" sz="800" dirty="0">
                <a:solidFill>
                  <a:srgbClr val="4C4C4C"/>
                </a:solidFill>
                <a:sym typeface="Lato"/>
              </a:rPr>
              <a:t>Definición del Roadmap Migración (2 Semanas)</a:t>
            </a:r>
          </a:p>
        </p:txBody>
      </p:sp>
      <p:sp>
        <p:nvSpPr>
          <p:cNvPr id="92" name="Google Shape;332;p2">
            <a:extLst>
              <a:ext uri="{FF2B5EF4-FFF2-40B4-BE49-F238E27FC236}">
                <a16:creationId xmlns:a16="http://schemas.microsoft.com/office/drawing/2014/main" id="{64573C4D-B94A-41B6-AFA4-8A17E6B778D3}"/>
              </a:ext>
            </a:extLst>
          </p:cNvPr>
          <p:cNvSpPr/>
          <p:nvPr/>
        </p:nvSpPr>
        <p:spPr>
          <a:xfrm>
            <a:off x="1414690" y="2121739"/>
            <a:ext cx="133142" cy="149026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68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374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74">
            <a:extLst>
              <a:ext uri="{FF2B5EF4-FFF2-40B4-BE49-F238E27FC236}">
                <a16:creationId xmlns:a16="http://schemas.microsoft.com/office/drawing/2014/main" id="{EB5E74DE-5078-4B1A-BF7E-3FC8284F3709}"/>
              </a:ext>
            </a:extLst>
          </p:cNvPr>
          <p:cNvSpPr txBox="1"/>
          <p:nvPr/>
        </p:nvSpPr>
        <p:spPr>
          <a:xfrm>
            <a:off x="325120" y="270660"/>
            <a:ext cx="1130575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b="1" dirty="0">
                <a:solidFill>
                  <a:srgbClr val="F71C02"/>
                </a:solidFill>
              </a:rPr>
              <a:t>Actividades</a:t>
            </a:r>
          </a:p>
          <a:p>
            <a:pPr algn="l"/>
            <a:r>
              <a:rPr lang="en-GB" altLang="en-US" sz="1400" dirty="0"/>
              <a:t>Next Steps</a:t>
            </a:r>
            <a:endParaRPr lang="en-US" altLang="en-US" sz="14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571DDF9-FA44-41B7-9B93-A38EA9413F7A}"/>
              </a:ext>
            </a:extLst>
          </p:cNvPr>
          <p:cNvGrpSpPr/>
          <p:nvPr/>
        </p:nvGrpSpPr>
        <p:grpSpPr>
          <a:xfrm>
            <a:off x="6337431" y="606722"/>
            <a:ext cx="5293441" cy="5644555"/>
            <a:chOff x="4456974" y="406371"/>
            <a:chExt cx="4679001" cy="4989359"/>
          </a:xfrm>
        </p:grpSpPr>
        <p:pic>
          <p:nvPicPr>
            <p:cNvPr id="54" name="Picture 53" descr="A close up of a logo&#10;&#10;Description automatically generated">
              <a:extLst>
                <a:ext uri="{FF2B5EF4-FFF2-40B4-BE49-F238E27FC236}">
                  <a16:creationId xmlns:a16="http://schemas.microsoft.com/office/drawing/2014/main" id="{6239373B-2732-4EB2-8387-6752C0A84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5539067" y="4473378"/>
              <a:ext cx="1844703" cy="922352"/>
            </a:xfrm>
            <a:prstGeom prst="rect">
              <a:avLst/>
            </a:prstGeom>
          </p:spPr>
        </p:pic>
        <p:pic>
          <p:nvPicPr>
            <p:cNvPr id="55" name="Picture 54" descr="A close up of a logo&#10;&#10;Description automatically generated">
              <a:extLst>
                <a:ext uri="{FF2B5EF4-FFF2-40B4-BE49-F238E27FC236}">
                  <a16:creationId xmlns:a16="http://schemas.microsoft.com/office/drawing/2014/main" id="{6F77CA8A-940C-4210-B496-767DFD46C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5219528" y="2359001"/>
              <a:ext cx="3197805" cy="1598903"/>
            </a:xfrm>
            <a:prstGeom prst="rect">
              <a:avLst/>
            </a:prstGeom>
          </p:spPr>
        </p:pic>
        <p:pic>
          <p:nvPicPr>
            <p:cNvPr id="56" name="Picture 55" descr="A close up of a logo&#10;&#10;Description automatically generated">
              <a:extLst>
                <a:ext uri="{FF2B5EF4-FFF2-40B4-BE49-F238E27FC236}">
                  <a16:creationId xmlns:a16="http://schemas.microsoft.com/office/drawing/2014/main" id="{85BB922C-8739-44F2-8300-AB3283F73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6786828" y="1990844"/>
              <a:ext cx="2345472" cy="1172736"/>
            </a:xfrm>
            <a:prstGeom prst="rect">
              <a:avLst/>
            </a:prstGeom>
          </p:spPr>
        </p:pic>
        <p:pic>
          <p:nvPicPr>
            <p:cNvPr id="57" name="Picture 56" descr="A close up of a logo&#10;&#10;Description automatically generated">
              <a:extLst>
                <a:ext uri="{FF2B5EF4-FFF2-40B4-BE49-F238E27FC236}">
                  <a16:creationId xmlns:a16="http://schemas.microsoft.com/office/drawing/2014/main" id="{10227D86-F530-49CE-A102-CF794D111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</a:blip>
            <a:stretch>
              <a:fillRect/>
            </a:stretch>
          </p:blipFill>
          <p:spPr>
            <a:xfrm>
              <a:off x="4456974" y="918596"/>
              <a:ext cx="3258046" cy="1629023"/>
            </a:xfrm>
            <a:prstGeom prst="rect">
              <a:avLst/>
            </a:prstGeom>
          </p:spPr>
        </p:pic>
        <p:pic>
          <p:nvPicPr>
            <p:cNvPr id="58" name="Picture 57" descr="A close up of a logo&#10;&#10;Description automatically generated">
              <a:extLst>
                <a:ext uri="{FF2B5EF4-FFF2-40B4-BE49-F238E27FC236}">
                  <a16:creationId xmlns:a16="http://schemas.microsoft.com/office/drawing/2014/main" id="{7E61B232-06E8-4DDD-8B07-E55CA632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>
              <a:off x="5557888" y="2984733"/>
              <a:ext cx="3578087" cy="1789044"/>
            </a:xfrm>
            <a:prstGeom prst="rect">
              <a:avLst/>
            </a:prstGeom>
          </p:spPr>
        </p:pic>
        <p:pic>
          <p:nvPicPr>
            <p:cNvPr id="59" name="Picture 58" descr="A close up of a logo&#10;&#10;Description automatically generated">
              <a:extLst>
                <a:ext uri="{FF2B5EF4-FFF2-40B4-BE49-F238E27FC236}">
                  <a16:creationId xmlns:a16="http://schemas.microsoft.com/office/drawing/2014/main" id="{98739234-CD1C-4A6A-9D34-38F3915CB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5123991" y="3325967"/>
              <a:ext cx="3561579" cy="1780790"/>
            </a:xfrm>
            <a:prstGeom prst="rect">
              <a:avLst/>
            </a:prstGeom>
          </p:spPr>
        </p:pic>
        <p:pic>
          <p:nvPicPr>
            <p:cNvPr id="60" name="Picture 59" descr="A close up of a logo&#10;&#10;Description automatically generated">
              <a:extLst>
                <a:ext uri="{FF2B5EF4-FFF2-40B4-BE49-F238E27FC236}">
                  <a16:creationId xmlns:a16="http://schemas.microsoft.com/office/drawing/2014/main" id="{0CF2FA28-F8E8-4C5B-8BBF-63C67FC73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6389799" y="406371"/>
              <a:ext cx="2412832" cy="1206416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50ED635-43F2-44B6-A926-E2EBFC8782B3}"/>
              </a:ext>
            </a:extLst>
          </p:cNvPr>
          <p:cNvSpPr txBox="1"/>
          <p:nvPr/>
        </p:nvSpPr>
        <p:spPr>
          <a:xfrm>
            <a:off x="481227" y="1304408"/>
            <a:ext cx="10697440" cy="11541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45720" tIns="22860" rIns="45720" bIns="228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200" dirty="0"/>
              <a:t>1. Agendar </a:t>
            </a:r>
            <a:r>
              <a:rPr lang="en-GB" sz="1200" b="1" dirty="0">
                <a:solidFill>
                  <a:srgbClr val="F71C02"/>
                </a:solidFill>
              </a:rPr>
              <a:t>Workshops</a:t>
            </a:r>
            <a:r>
              <a:rPr lang="en-GB" sz="1200" dirty="0"/>
              <a:t> </a:t>
            </a:r>
            <a:r>
              <a:rPr lang="en-GB" sz="1200" dirty="0" err="1"/>
              <a:t>primera</a:t>
            </a:r>
            <a:r>
              <a:rPr lang="en-GB" sz="1200" dirty="0"/>
              <a:t> semana</a:t>
            </a:r>
          </a:p>
          <a:p>
            <a:pPr algn="l"/>
            <a:endParaRPr lang="en-GB" sz="1200" dirty="0"/>
          </a:p>
          <a:p>
            <a:pPr algn="l"/>
            <a:r>
              <a:rPr lang="en-GB" sz="1200" dirty="0"/>
              <a:t>2. Solicitar </a:t>
            </a:r>
            <a:r>
              <a:rPr lang="en-GB" sz="1200" b="1" dirty="0">
                <a:solidFill>
                  <a:srgbClr val="F71C02"/>
                </a:solidFill>
              </a:rPr>
              <a:t>información</a:t>
            </a:r>
            <a:r>
              <a:rPr lang="en-GB" sz="1200" dirty="0"/>
              <a:t> necesaria para anális de aplicaciones y workshops </a:t>
            </a:r>
          </a:p>
          <a:p>
            <a:pPr algn="l"/>
            <a:endParaRPr lang="en-GB" sz="1200" dirty="0"/>
          </a:p>
          <a:p>
            <a:pPr algn="l"/>
            <a:r>
              <a:rPr lang="en-GB" sz="1200" dirty="0"/>
              <a:t>(Cmdb, Orbis,  Atlas, etc…).</a:t>
            </a:r>
          </a:p>
          <a:p>
            <a:pPr algn="l"/>
            <a:endParaRPr lang="en-GB" sz="1200" b="1" dirty="0">
              <a:solidFill>
                <a:srgbClr val="AC0000"/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E864B12-7096-4B6A-B893-EB4715A5A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154670"/>
              </p:ext>
            </p:extLst>
          </p:nvPr>
        </p:nvGraphicFramePr>
        <p:xfrm>
          <a:off x="561128" y="2533219"/>
          <a:ext cx="4430751" cy="3566574"/>
        </p:xfrm>
        <a:graphic>
          <a:graphicData uri="http://schemas.openxmlformats.org/drawingml/2006/table">
            <a:tbl>
              <a:tblPr/>
              <a:tblGrid>
                <a:gridCol w="930458">
                  <a:extLst>
                    <a:ext uri="{9D8B030D-6E8A-4147-A177-3AD203B41FA5}">
                      <a16:colId xmlns:a16="http://schemas.microsoft.com/office/drawing/2014/main" val="1630607125"/>
                    </a:ext>
                  </a:extLst>
                </a:gridCol>
                <a:gridCol w="3500293">
                  <a:extLst>
                    <a:ext uri="{9D8B030D-6E8A-4147-A177-3AD203B41FA5}">
                      <a16:colId xmlns:a16="http://schemas.microsoft.com/office/drawing/2014/main" val="540103742"/>
                    </a:ext>
                  </a:extLst>
                </a:gridCol>
              </a:tblGrid>
              <a:tr h="21497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Equipo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Persona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90191"/>
                  </a:ext>
                </a:extLst>
              </a:tr>
              <a:tr h="2091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CCoE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Pablo Malvar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005420"/>
                  </a:ext>
                </a:extLst>
              </a:tr>
              <a:tr h="2091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CCoE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Jaime Arribas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654853"/>
                  </a:ext>
                </a:extLst>
              </a:tr>
              <a:tr h="2091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CCoE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3056566"/>
                  </a:ext>
                </a:extLst>
              </a:tr>
              <a:tr h="2091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CIO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Ignacio Alvarez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911126"/>
                  </a:ext>
                </a:extLst>
              </a:tr>
              <a:tr h="2091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CIO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Marco Morell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3917611"/>
                  </a:ext>
                </a:extLst>
              </a:tr>
              <a:tr h="2091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CIO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914723"/>
                  </a:ext>
                </a:extLst>
              </a:tr>
              <a:tr h="2091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CTO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Arancha Sanchez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614372"/>
                  </a:ext>
                </a:extLst>
              </a:tr>
              <a:tr h="2091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CTO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149474"/>
                  </a:ext>
                </a:extLst>
              </a:tr>
              <a:tr h="2091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CISO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Carles Sole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899972"/>
                  </a:ext>
                </a:extLst>
              </a:tr>
              <a:tr h="2091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CISO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Joanna Filipiak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65634"/>
                  </a:ext>
                </a:extLst>
              </a:tr>
              <a:tr h="2091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DdNs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Elena Grande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342781"/>
                  </a:ext>
                </a:extLst>
              </a:tr>
              <a:tr h="2091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DdNs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673823"/>
                  </a:ext>
                </a:extLst>
              </a:tr>
              <a:tr h="2091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DdNs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Juan Carlos de Andres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9947467"/>
                  </a:ext>
                </a:extLst>
              </a:tr>
              <a:tr h="2091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DdNs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174150"/>
                  </a:ext>
                </a:extLst>
              </a:tr>
              <a:tr h="2091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P&amp;G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Fernando Suarez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683831"/>
                  </a:ext>
                </a:extLst>
              </a:tr>
              <a:tr h="21497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P&amp;G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918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62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Marcador de texto 5">
            <a:extLst>
              <a:ext uri="{FF2B5EF4-FFF2-40B4-BE49-F238E27FC236}">
                <a16:creationId xmlns:a16="http://schemas.microsoft.com/office/drawing/2014/main" id="{2CF69776-E17D-4226-8771-5A6BBFF075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0000" y="296863"/>
            <a:ext cx="10758488" cy="509032"/>
          </a:xfrm>
        </p:spPr>
        <p:txBody>
          <a:bodyPr/>
          <a:lstStyle/>
          <a:p>
            <a:endParaRPr lang="es-ES" sz="2800" dirty="0">
              <a:latin typeface="Santander Headline" panose="020B0504020201020104" pitchFamily="34" charset="0"/>
            </a:endParaRPr>
          </a:p>
          <a:p>
            <a:endParaRPr lang="es-ES" sz="2000" dirty="0">
              <a:latin typeface="Santander Headline" panose="020B05040202010201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81F4D-0453-4AE8-88B8-77622B7F9873}"/>
              </a:ext>
            </a:extLst>
          </p:cNvPr>
          <p:cNvSpPr txBox="1"/>
          <p:nvPr/>
        </p:nvSpPr>
        <p:spPr>
          <a:xfrm>
            <a:off x="1612853" y="1569096"/>
            <a:ext cx="273260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S_tradnl" sz="2200" b="1" dirty="0">
                <a:solidFill>
                  <a:srgbClr val="F71C02"/>
                </a:solidFill>
              </a:rPr>
              <a:t>Tabla de contenidos</a:t>
            </a:r>
            <a:endParaRPr lang="es-ES_tradnl" sz="2000" dirty="0">
              <a:solidFill>
                <a:srgbClr val="F71C0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4E5350-1382-4736-ABD2-8C88567AD142}"/>
              </a:ext>
            </a:extLst>
          </p:cNvPr>
          <p:cNvSpPr/>
          <p:nvPr/>
        </p:nvSpPr>
        <p:spPr>
          <a:xfrm>
            <a:off x="4599226" y="1310879"/>
            <a:ext cx="2744740" cy="1285875"/>
          </a:xfrm>
          <a:prstGeom prst="rect">
            <a:avLst/>
          </a:prstGeom>
          <a:solidFill>
            <a:srgbClr val="F71C0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IN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IN" sz="1400" b="1" dirty="0">
                <a:solidFill>
                  <a:schemeClr val="bg1"/>
                </a:solidFill>
                <a:latin typeface="Arial" panose="020B0604020202020204"/>
                <a:ea typeface="MS PGothic" charset="-128"/>
              </a:rPr>
              <a:t>1</a:t>
            </a: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latin typeface="Arial" panose="020B0604020202020204"/>
                <a:ea typeface="MS PGothic" charset="-128"/>
              </a:rPr>
              <a:t>Overview</a:t>
            </a: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IN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DCB855-C72C-4B88-AD16-6FC5963B847C}"/>
              </a:ext>
            </a:extLst>
          </p:cNvPr>
          <p:cNvSpPr/>
          <p:nvPr/>
        </p:nvSpPr>
        <p:spPr>
          <a:xfrm>
            <a:off x="7585600" y="1310879"/>
            <a:ext cx="2744740" cy="1285875"/>
          </a:xfrm>
          <a:prstGeom prst="rect">
            <a:avLst/>
          </a:prstGeom>
          <a:solidFill>
            <a:srgbClr val="F71C0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IN" sz="1400" b="1" dirty="0">
                <a:solidFill>
                  <a:schemeClr val="bg1"/>
                </a:solidFill>
                <a:latin typeface="Arial" panose="020B0604020202020204"/>
                <a:ea typeface="MS PGothic" charset="-128"/>
              </a:rPr>
              <a:t>2</a:t>
            </a: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latin typeface="Arial" panose="020B0604020202020204"/>
                <a:ea typeface="MS PGothic" charset="-128"/>
              </a:rPr>
              <a:t>Objetivo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D5CF-53A0-4B71-B6BB-D32970C2E646}"/>
              </a:ext>
            </a:extLst>
          </p:cNvPr>
          <p:cNvSpPr/>
          <p:nvPr/>
        </p:nvSpPr>
        <p:spPr>
          <a:xfrm>
            <a:off x="4599226" y="2696092"/>
            <a:ext cx="2744740" cy="1285875"/>
          </a:xfrm>
          <a:prstGeom prst="rect">
            <a:avLst/>
          </a:prstGeom>
          <a:solidFill>
            <a:srgbClr val="F71C0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IN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400" b="1" dirty="0">
                <a:solidFill>
                  <a:schemeClr val="bg1"/>
                </a:solidFill>
                <a:latin typeface="Arial" panose="020B0604020202020204"/>
                <a:ea typeface="MS PGothic" charset="-128"/>
              </a:rPr>
              <a:t>3</a:t>
            </a:r>
          </a:p>
          <a:p>
            <a:pPr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defTabSz="548640" fontAlgn="base">
              <a:spcBef>
                <a:spcPct val="0"/>
              </a:spcBef>
              <a:spcAft>
                <a:spcPct val="0"/>
              </a:spcAft>
            </a:pPr>
            <a:endParaRPr lang="en-US" sz="7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ctr" defTabSz="914419">
              <a:defRPr/>
            </a:pPr>
            <a:r>
              <a:rPr lang="en-US" sz="1600" b="1" dirty="0">
                <a:solidFill>
                  <a:schemeClr val="bg1"/>
                </a:solidFill>
                <a:latin typeface="Arial" panose="020B0604020202020204"/>
                <a:ea typeface="MS PGothic" charset="-128"/>
              </a:rPr>
              <a:t>Actividades</a:t>
            </a:r>
          </a:p>
          <a:p>
            <a:pPr defTabSz="548640" fontAlgn="base">
              <a:spcBef>
                <a:spcPct val="0"/>
              </a:spcBef>
              <a:spcAft>
                <a:spcPct val="0"/>
              </a:spcAft>
            </a:pPr>
            <a:endParaRPr lang="en-IN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</p:txBody>
      </p:sp>
      <p:pic>
        <p:nvPicPr>
          <p:cNvPr id="8" name="Graphic 7" descr="Teacher">
            <a:extLst>
              <a:ext uri="{FF2B5EF4-FFF2-40B4-BE49-F238E27FC236}">
                <a16:creationId xmlns:a16="http://schemas.microsoft.com/office/drawing/2014/main" id="{2ABDF6FB-809D-4DBC-B1AF-9FC1F4564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2554" y="1421361"/>
            <a:ext cx="731520" cy="731520"/>
          </a:xfrm>
          <a:prstGeom prst="rect">
            <a:avLst/>
          </a:prstGeom>
        </p:spPr>
      </p:pic>
      <p:pic>
        <p:nvPicPr>
          <p:cNvPr id="9" name="Gráfico 2" descr="Clip">
            <a:extLst>
              <a:ext uri="{FF2B5EF4-FFF2-40B4-BE49-F238E27FC236}">
                <a16:creationId xmlns:a16="http://schemas.microsoft.com/office/drawing/2014/main" id="{B43687C0-4105-47CB-8921-00D80F381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0790" y="2881173"/>
            <a:ext cx="594360" cy="594360"/>
          </a:xfrm>
          <a:prstGeom prst="rect">
            <a:avLst/>
          </a:prstGeom>
        </p:spPr>
      </p:pic>
      <p:pic>
        <p:nvPicPr>
          <p:cNvPr id="12" name="Graphic 11" descr="List">
            <a:extLst>
              <a:ext uri="{FF2B5EF4-FFF2-40B4-BE49-F238E27FC236}">
                <a16:creationId xmlns:a16="http://schemas.microsoft.com/office/drawing/2014/main" id="{D6783559-3BFD-4584-A9D0-D98E492007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7853" y="2813726"/>
            <a:ext cx="760772" cy="760772"/>
          </a:xfrm>
          <a:prstGeom prst="rect">
            <a:avLst/>
          </a:prstGeom>
        </p:spPr>
      </p:pic>
      <p:pic>
        <p:nvPicPr>
          <p:cNvPr id="13" name="Graphic 12" descr="Bullseye">
            <a:extLst>
              <a:ext uri="{FF2B5EF4-FFF2-40B4-BE49-F238E27FC236}">
                <a16:creationId xmlns:a16="http://schemas.microsoft.com/office/drawing/2014/main" id="{F4720FE0-7E3B-4D6C-8583-3FF0580474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4559" y="1468178"/>
            <a:ext cx="706820" cy="706820"/>
          </a:xfrm>
          <a:prstGeom prst="rect">
            <a:avLst/>
          </a:prstGeom>
        </p:spPr>
      </p:pic>
      <p:pic>
        <p:nvPicPr>
          <p:cNvPr id="14" name="Gráfico 2" descr="Clip">
            <a:extLst>
              <a:ext uri="{FF2B5EF4-FFF2-40B4-BE49-F238E27FC236}">
                <a16:creationId xmlns:a16="http://schemas.microsoft.com/office/drawing/2014/main" id="{133349E1-4999-4C54-8C8D-C8CA0BD67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0790" y="4289029"/>
            <a:ext cx="594360" cy="594360"/>
          </a:xfrm>
          <a:prstGeom prst="rect">
            <a:avLst/>
          </a:prstGeom>
        </p:spPr>
      </p:pic>
      <p:pic>
        <p:nvPicPr>
          <p:cNvPr id="17" name="Gráfico 2" descr="Clip">
            <a:extLst>
              <a:ext uri="{FF2B5EF4-FFF2-40B4-BE49-F238E27FC236}">
                <a16:creationId xmlns:a16="http://schemas.microsoft.com/office/drawing/2014/main" id="{E833517B-EF81-4E1F-A5B2-EC3A64810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0790" y="2881173"/>
            <a:ext cx="594360" cy="59436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22CF1B-D834-4DC1-9D60-1DA1DA6B30CE}"/>
              </a:ext>
            </a:extLst>
          </p:cNvPr>
          <p:cNvSpPr/>
          <p:nvPr/>
        </p:nvSpPr>
        <p:spPr>
          <a:xfrm>
            <a:off x="7585600" y="2696092"/>
            <a:ext cx="2744740" cy="1285875"/>
          </a:xfrm>
          <a:prstGeom prst="rect">
            <a:avLst/>
          </a:prstGeom>
          <a:solidFill>
            <a:srgbClr val="F71C0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IN" sz="1400" b="1" dirty="0">
                <a:solidFill>
                  <a:schemeClr val="bg1"/>
                </a:solidFill>
                <a:latin typeface="Arial" panose="020B0604020202020204"/>
                <a:ea typeface="MS PGothic" charset="-128"/>
              </a:rPr>
              <a:t>4</a:t>
            </a: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ctr" defTabSz="914419">
              <a:defRPr/>
            </a:pPr>
            <a:r>
              <a:rPr lang="en-US" sz="1600" b="1" dirty="0">
                <a:solidFill>
                  <a:schemeClr val="bg1"/>
                </a:solidFill>
                <a:latin typeface="Arial" panose="020B0604020202020204"/>
                <a:ea typeface="MS PGothic" charset="-128"/>
              </a:rPr>
              <a:t>Roadmap</a:t>
            </a:r>
          </a:p>
        </p:txBody>
      </p:sp>
      <p:pic>
        <p:nvPicPr>
          <p:cNvPr id="19" name="Picture 2" descr="Management, plan, tasks, usability icon">
            <a:extLst>
              <a:ext uri="{FF2B5EF4-FFF2-40B4-BE49-F238E27FC236}">
                <a16:creationId xmlns:a16="http://schemas.microsoft.com/office/drawing/2014/main" id="{3E1565CE-9A02-46BB-BC3A-EBB1DE69E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5900"/>
                    </a14:imgEffect>
                    <a14:imgEffect>
                      <a14:saturation sat="1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533" y="2852338"/>
            <a:ext cx="693414" cy="69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91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adroTexto 4">
            <a:extLst>
              <a:ext uri="{FF2B5EF4-FFF2-40B4-BE49-F238E27FC236}">
                <a16:creationId xmlns:a16="http://schemas.microsoft.com/office/drawing/2014/main" id="{018FD3BA-9BE5-4DE2-85BD-1A3CE0B9D670}"/>
              </a:ext>
            </a:extLst>
          </p:cNvPr>
          <p:cNvSpPr txBox="1"/>
          <p:nvPr/>
        </p:nvSpPr>
        <p:spPr>
          <a:xfrm>
            <a:off x="982518" y="431800"/>
            <a:ext cx="1847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sz="900" dirty="0"/>
          </a:p>
        </p:txBody>
      </p:sp>
      <p:sp>
        <p:nvSpPr>
          <p:cNvPr id="28" name="TextBox 74">
            <a:extLst>
              <a:ext uri="{FF2B5EF4-FFF2-40B4-BE49-F238E27FC236}">
                <a16:creationId xmlns:a16="http://schemas.microsoft.com/office/drawing/2014/main" id="{1E238D52-087C-4676-A0FD-D6FE62938A43}"/>
              </a:ext>
            </a:extLst>
          </p:cNvPr>
          <p:cNvSpPr txBox="1"/>
          <p:nvPr/>
        </p:nvSpPr>
        <p:spPr>
          <a:xfrm>
            <a:off x="325120" y="270660"/>
            <a:ext cx="1130575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GB" sz="2000" b="1" dirty="0">
                <a:solidFill>
                  <a:srgbClr val="F71C02"/>
                </a:solidFill>
              </a:rPr>
              <a:t>Overview</a:t>
            </a:r>
          </a:p>
          <a:p>
            <a:pPr algn="l"/>
            <a:r>
              <a:rPr lang="en-GB" altLang="en-US" sz="1400" dirty="0"/>
              <a:t>“Journey to Cloud”</a:t>
            </a:r>
            <a:endParaRPr lang="en-US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DE6A61-125F-4688-96E8-CB7B701EA6F6}"/>
              </a:ext>
            </a:extLst>
          </p:cNvPr>
          <p:cNvSpPr txBox="1"/>
          <p:nvPr/>
        </p:nvSpPr>
        <p:spPr>
          <a:xfrm>
            <a:off x="350597" y="1034437"/>
            <a:ext cx="10697440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45720" tIns="22860" rIns="45720" bIns="228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200" dirty="0"/>
              <a:t>De cara a ejecutar el Journey to Cloud,, </a:t>
            </a:r>
            <a:r>
              <a:rPr lang="en-GB" sz="1200" b="1" dirty="0">
                <a:solidFill>
                  <a:srgbClr val="F71C02"/>
                </a:solidFill>
              </a:rPr>
              <a:t>Santander Tecnología </a:t>
            </a:r>
            <a:r>
              <a:rPr lang="en-GB" sz="1200" dirty="0"/>
              <a:t>ha basado su viaje a la digitalización Cloud en tres ejes claros de actuación. </a:t>
            </a:r>
          </a:p>
          <a:p>
            <a:pPr algn="l"/>
            <a:endParaRPr lang="en-GB" sz="1200" dirty="0">
              <a:cs typeface="Arial"/>
            </a:endParaRPr>
          </a:p>
          <a:p>
            <a:pPr algn="l"/>
            <a:r>
              <a:rPr lang="en-GB" sz="1200" dirty="0"/>
              <a:t>Dentro de estos tres ejes</a:t>
            </a:r>
            <a:r>
              <a:rPr lang="en-GB" sz="1200" dirty="0">
                <a:solidFill>
                  <a:srgbClr val="AC0000"/>
                </a:solidFill>
              </a:rPr>
              <a:t>, </a:t>
            </a:r>
            <a:r>
              <a:rPr lang="en-GB" sz="1200" b="1" dirty="0">
                <a:solidFill>
                  <a:srgbClr val="F71C02"/>
                </a:solidFill>
              </a:rPr>
              <a:t>Santander CCoE España</a:t>
            </a:r>
            <a:r>
              <a:rPr lang="en-GB" sz="1200" b="1" dirty="0">
                <a:solidFill>
                  <a:srgbClr val="AC0000"/>
                </a:solidFill>
              </a:rPr>
              <a:t>, </a:t>
            </a:r>
            <a:r>
              <a:rPr lang="en-GB" sz="1200" dirty="0"/>
              <a:t>es el vertebrador de dicha estrategia a ejecutar con unas funciones claras y definidas</a:t>
            </a:r>
            <a:endParaRPr lang="en-GB" sz="1200" dirty="0">
              <a:cs typeface="Arial"/>
            </a:endParaRPr>
          </a:p>
        </p:txBody>
      </p:sp>
      <p:sp>
        <p:nvSpPr>
          <p:cNvPr id="30" name="Rectangle 39">
            <a:extLst>
              <a:ext uri="{FF2B5EF4-FFF2-40B4-BE49-F238E27FC236}">
                <a16:creationId xmlns:a16="http://schemas.microsoft.com/office/drawing/2014/main" id="{6ECB2D72-A8B8-469B-8DBD-3E2737D4267D}"/>
              </a:ext>
            </a:extLst>
          </p:cNvPr>
          <p:cNvSpPr txBox="1"/>
          <p:nvPr/>
        </p:nvSpPr>
        <p:spPr>
          <a:xfrm>
            <a:off x="6851434" y="5883571"/>
            <a:ext cx="701999" cy="11221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7938" algn="l" defTabSz="1828800">
              <a:lnSpc>
                <a:spcPct val="90000"/>
              </a:lnSpc>
              <a:spcBef>
                <a:spcPts val="3400"/>
              </a:spcBef>
              <a:defRPr sz="1800">
                <a:solidFill>
                  <a:srgbClr val="B60707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endParaRPr sz="81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9">
            <a:extLst>
              <a:ext uri="{FF2B5EF4-FFF2-40B4-BE49-F238E27FC236}">
                <a16:creationId xmlns:a16="http://schemas.microsoft.com/office/drawing/2014/main" id="{2D026EAA-E391-4F87-9C52-AEF47BAD9176}"/>
              </a:ext>
            </a:extLst>
          </p:cNvPr>
          <p:cNvSpPr txBox="1"/>
          <p:nvPr/>
        </p:nvSpPr>
        <p:spPr>
          <a:xfrm>
            <a:off x="7467065" y="2198705"/>
            <a:ext cx="3363268" cy="1128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ES" sz="1000" dirty="0"/>
              <a:t>Estrategia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ES" sz="1000" dirty="0"/>
              <a:t>Plan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ES" sz="1000" dirty="0"/>
              <a:t>Gobierno y seguimiento económico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ES" sz="1000" dirty="0"/>
              <a:t>Cumplimiento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ES" sz="1000" dirty="0"/>
              <a:t>Seguimiento de la ejecución del programa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ES" sz="1000" dirty="0"/>
              <a:t>Otras funciones</a:t>
            </a:r>
          </a:p>
          <a:p>
            <a:pPr defTabSz="205740">
              <a:spcBef>
                <a:spcPts val="270"/>
              </a:spcBef>
              <a:defRPr sz="1600" b="0">
                <a:latin typeface="IBM Plex Sans"/>
                <a:ea typeface="IBM Plex Sans"/>
                <a:cs typeface="IBM Plex Sans"/>
                <a:sym typeface="IBM Plex Sans"/>
              </a:defRPr>
            </a:pPr>
            <a:endParaRPr lang="es-ES" sz="1080" dirty="0"/>
          </a:p>
        </p:txBody>
      </p:sp>
      <p:sp>
        <p:nvSpPr>
          <p:cNvPr id="32" name="Rectangle 39">
            <a:extLst>
              <a:ext uri="{FF2B5EF4-FFF2-40B4-BE49-F238E27FC236}">
                <a16:creationId xmlns:a16="http://schemas.microsoft.com/office/drawing/2014/main" id="{AA2A6999-CFD5-4138-94E4-348AB2C9C024}"/>
              </a:ext>
            </a:extLst>
          </p:cNvPr>
          <p:cNvSpPr txBox="1"/>
          <p:nvPr/>
        </p:nvSpPr>
        <p:spPr>
          <a:xfrm>
            <a:off x="7467065" y="3722739"/>
            <a:ext cx="4132414" cy="143577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ES" sz="1000" dirty="0"/>
              <a:t>Transformación, migración y operación aplicaciones en Azure Red Hat Openshift (ARO).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ES" sz="1000" dirty="0"/>
              <a:t>Evolución de las herramientas de provisión, CI/CD, operación de entornos y servicios PaaS OHE y Azure.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ES" sz="1000" dirty="0"/>
              <a:t>Iniciar Academia de formación en la utilización de las herramientas previas del banco y en el PaaS.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ES" sz="1000" dirty="0"/>
              <a:t>Realización de un Red Hat Innovation Lab en el desarrollo de aplicaciones nativas en PaaS</a:t>
            </a:r>
          </a:p>
          <a:p>
            <a:pPr defTabSz="205740">
              <a:spcBef>
                <a:spcPts val="270"/>
              </a:spcBef>
              <a:defRPr sz="1600" b="0">
                <a:latin typeface="IBM Plex Sans"/>
                <a:ea typeface="IBM Plex Sans"/>
                <a:cs typeface="IBM Plex Sans"/>
                <a:sym typeface="IBM Plex Sans"/>
              </a:defRPr>
            </a:pPr>
            <a:endParaRPr lang="es-ES" sz="1080" dirty="0"/>
          </a:p>
        </p:txBody>
      </p:sp>
      <p:sp>
        <p:nvSpPr>
          <p:cNvPr id="33" name="Rectangle 39">
            <a:extLst>
              <a:ext uri="{FF2B5EF4-FFF2-40B4-BE49-F238E27FC236}">
                <a16:creationId xmlns:a16="http://schemas.microsoft.com/office/drawing/2014/main" id="{1E024AF4-0B94-47DF-9DAD-A3174DF6505B}"/>
              </a:ext>
            </a:extLst>
          </p:cNvPr>
          <p:cNvSpPr txBox="1"/>
          <p:nvPr/>
        </p:nvSpPr>
        <p:spPr>
          <a:xfrm>
            <a:off x="7289283" y="3256379"/>
            <a:ext cx="3153718" cy="1938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indent="7938" algn="r" defTabSz="1828800">
              <a:lnSpc>
                <a:spcPct val="90000"/>
              </a:lnSpc>
              <a:spcBef>
                <a:spcPts val="3400"/>
              </a:spcBef>
              <a:defRPr sz="1800">
                <a:solidFill>
                  <a:srgbClr val="B60707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l"/>
            <a:r>
              <a:rPr lang="es-ES" sz="1400" b="1" dirty="0">
                <a:solidFill>
                  <a:srgbClr val="F71C02"/>
                </a:solidFill>
              </a:rPr>
              <a:t>Proyecto Go Cloud</a:t>
            </a:r>
            <a:endParaRPr lang="en-ES" sz="1400" dirty="0">
              <a:solidFill>
                <a:srgbClr val="F71C02"/>
              </a:solidFill>
            </a:endParaRPr>
          </a:p>
        </p:txBody>
      </p:sp>
      <p:pic>
        <p:nvPicPr>
          <p:cNvPr id="34" name="Picture 10" descr="PPT – THE QUALITY JOURNEY OF FORD PowerPoint presentation | free to  download - id: 3b115e-ZmY1N">
            <a:extLst>
              <a:ext uri="{FF2B5EF4-FFF2-40B4-BE49-F238E27FC236}">
                <a16:creationId xmlns:a16="http://schemas.microsoft.com/office/drawing/2014/main" id="{6CFD1862-2114-4947-9356-68D9F5442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3202452"/>
            <a:ext cx="5315127" cy="309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utoShape 14" descr="Cloud Icons - Download 270 Free Cloud icons here">
            <a:extLst>
              <a:ext uri="{FF2B5EF4-FFF2-40B4-BE49-F238E27FC236}">
                <a16:creationId xmlns:a16="http://schemas.microsoft.com/office/drawing/2014/main" id="{DD1191B6-65B3-4EFE-9AAC-D641F0621A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19800" y="1776333"/>
            <a:ext cx="1728868" cy="172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s-ES" sz="9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4A8C5-5C73-43B3-89E7-576A5300A7D4}"/>
              </a:ext>
            </a:extLst>
          </p:cNvPr>
          <p:cNvCxnSpPr>
            <a:cxnSpLocks/>
          </p:cNvCxnSpPr>
          <p:nvPr/>
        </p:nvCxnSpPr>
        <p:spPr>
          <a:xfrm>
            <a:off x="7629899" y="3507339"/>
            <a:ext cx="38953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9">
            <a:extLst>
              <a:ext uri="{FF2B5EF4-FFF2-40B4-BE49-F238E27FC236}">
                <a16:creationId xmlns:a16="http://schemas.microsoft.com/office/drawing/2014/main" id="{E34E8C86-A7CA-4832-80E2-02B9158FDA77}"/>
              </a:ext>
            </a:extLst>
          </p:cNvPr>
          <p:cNvSpPr txBox="1"/>
          <p:nvPr/>
        </p:nvSpPr>
        <p:spPr>
          <a:xfrm>
            <a:off x="7289283" y="1805552"/>
            <a:ext cx="3153718" cy="1938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indent="7938" algn="r" defTabSz="1828800">
              <a:lnSpc>
                <a:spcPct val="90000"/>
              </a:lnSpc>
              <a:spcBef>
                <a:spcPts val="3400"/>
              </a:spcBef>
              <a:defRPr sz="1800">
                <a:solidFill>
                  <a:srgbClr val="B60707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l"/>
            <a:r>
              <a:rPr lang="es-ES" sz="1400" b="1" dirty="0">
                <a:solidFill>
                  <a:srgbClr val="F71C02"/>
                </a:solidFill>
              </a:rPr>
              <a:t>Santander CCoE España</a:t>
            </a:r>
            <a:endParaRPr lang="en-ES" sz="1400" dirty="0">
              <a:solidFill>
                <a:srgbClr val="F71C02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5B584B-4821-49EB-ADED-4378F850308A}"/>
              </a:ext>
            </a:extLst>
          </p:cNvPr>
          <p:cNvCxnSpPr>
            <a:cxnSpLocks/>
          </p:cNvCxnSpPr>
          <p:nvPr/>
        </p:nvCxnSpPr>
        <p:spPr>
          <a:xfrm>
            <a:off x="7629899" y="2056512"/>
            <a:ext cx="39334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9">
            <a:extLst>
              <a:ext uri="{FF2B5EF4-FFF2-40B4-BE49-F238E27FC236}">
                <a16:creationId xmlns:a16="http://schemas.microsoft.com/office/drawing/2014/main" id="{BFC0B8AB-DFAF-4DF7-A198-46F1E3DD5F6D}"/>
              </a:ext>
            </a:extLst>
          </p:cNvPr>
          <p:cNvSpPr txBox="1"/>
          <p:nvPr/>
        </p:nvSpPr>
        <p:spPr>
          <a:xfrm>
            <a:off x="7289283" y="5055155"/>
            <a:ext cx="3153718" cy="1938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indent="7938" algn="r" defTabSz="1828800">
              <a:lnSpc>
                <a:spcPct val="90000"/>
              </a:lnSpc>
              <a:spcBef>
                <a:spcPts val="3400"/>
              </a:spcBef>
              <a:defRPr sz="1800">
                <a:solidFill>
                  <a:srgbClr val="B60707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l"/>
            <a:r>
              <a:rPr lang="es-ES" sz="1400" b="1" dirty="0">
                <a:solidFill>
                  <a:srgbClr val="F71C02"/>
                </a:solidFill>
              </a:rPr>
              <a:t>Proyectos</a:t>
            </a:r>
            <a:endParaRPr lang="en-ES" sz="1400" dirty="0">
              <a:solidFill>
                <a:srgbClr val="F71C02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C3FCC40-2B27-46CE-A8DC-27ED5F659711}"/>
              </a:ext>
            </a:extLst>
          </p:cNvPr>
          <p:cNvCxnSpPr>
            <a:cxnSpLocks/>
          </p:cNvCxnSpPr>
          <p:nvPr/>
        </p:nvCxnSpPr>
        <p:spPr>
          <a:xfrm>
            <a:off x="7629899" y="5306115"/>
            <a:ext cx="388582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16" descr="Cloud, mark, storage, data, nation, flag, weather icon">
            <a:extLst>
              <a:ext uri="{FF2B5EF4-FFF2-40B4-BE49-F238E27FC236}">
                <a16:creationId xmlns:a16="http://schemas.microsoft.com/office/drawing/2014/main" id="{650EB815-32B9-4135-AB0A-04F833AA0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983" y="224677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Trek, mountaineer, hiking, hike, hiker, trekking, climbing icon">
            <a:extLst>
              <a:ext uri="{FF2B5EF4-FFF2-40B4-BE49-F238E27FC236}">
                <a16:creationId xmlns:a16="http://schemas.microsoft.com/office/drawing/2014/main" id="{A5B4C869-262D-4D5D-91F9-9883DD0F7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44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77144">
            <a:off x="142467" y="363661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01D607-19E7-4406-87FF-0BD19F2D8A39}"/>
              </a:ext>
            </a:extLst>
          </p:cNvPr>
          <p:cNvSpPr/>
          <p:nvPr/>
        </p:nvSpPr>
        <p:spPr>
          <a:xfrm>
            <a:off x="7395001" y="5425030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ES" sz="1000" dirty="0"/>
              <a:t>Certificación de Red Hat Openshift en Azure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ES" sz="1000" dirty="0"/>
              <a:t>Definición de la solución ALM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ES" sz="1000" dirty="0"/>
              <a:t>Migración BKS a PaaS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ES" sz="1000" dirty="0"/>
              <a:t>Migración SQL a Azure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ES" sz="1000" dirty="0"/>
              <a:t>Migración OHE</a:t>
            </a:r>
          </a:p>
        </p:txBody>
      </p:sp>
    </p:spTree>
    <p:extLst>
      <p:ext uri="{BB962C8B-B14F-4D97-AF65-F5344CB8AC3E}">
        <p14:creationId xmlns:p14="http://schemas.microsoft.com/office/powerpoint/2010/main" val="400796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Marcador de texto 5">
            <a:extLst>
              <a:ext uri="{FF2B5EF4-FFF2-40B4-BE49-F238E27FC236}">
                <a16:creationId xmlns:a16="http://schemas.microsoft.com/office/drawing/2014/main" id="{2CF69776-E17D-4226-8771-5A6BBFF075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0000" y="296863"/>
            <a:ext cx="10758488" cy="509032"/>
          </a:xfrm>
        </p:spPr>
        <p:txBody>
          <a:bodyPr/>
          <a:lstStyle/>
          <a:p>
            <a:endParaRPr lang="es-ES" sz="2800" dirty="0">
              <a:latin typeface="Santander Headline" panose="020B0504020201020104" pitchFamily="34" charset="0"/>
            </a:endParaRPr>
          </a:p>
          <a:p>
            <a:endParaRPr lang="es-ES" sz="2000" dirty="0">
              <a:latin typeface="Santander Headline" panose="020B0504020201020104" pitchFamily="34" charset="0"/>
            </a:endParaRPr>
          </a:p>
        </p:txBody>
      </p:sp>
      <p:pic>
        <p:nvPicPr>
          <p:cNvPr id="14" name="Gráfico 2" descr="Clip">
            <a:extLst>
              <a:ext uri="{FF2B5EF4-FFF2-40B4-BE49-F238E27FC236}">
                <a16:creationId xmlns:a16="http://schemas.microsoft.com/office/drawing/2014/main" id="{133349E1-4999-4C54-8C8D-C8CA0BD67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0790" y="4289029"/>
            <a:ext cx="594360" cy="5943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2AD2B9-6A02-4FF5-BB30-90D518ABE9B1}"/>
              </a:ext>
            </a:extLst>
          </p:cNvPr>
          <p:cNvSpPr txBox="1"/>
          <p:nvPr/>
        </p:nvSpPr>
        <p:spPr>
          <a:xfrm>
            <a:off x="1612853" y="1569096"/>
            <a:ext cx="273260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S_tradnl" sz="2200" b="1" dirty="0">
                <a:solidFill>
                  <a:srgbClr val="F71C02"/>
                </a:solidFill>
              </a:rPr>
              <a:t>Tabla de contenidos</a:t>
            </a:r>
            <a:endParaRPr lang="es-ES_tradnl" sz="2000" dirty="0">
              <a:solidFill>
                <a:srgbClr val="F71C0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F71750-E036-4012-A40F-FE58DA15D68F}"/>
              </a:ext>
            </a:extLst>
          </p:cNvPr>
          <p:cNvSpPr/>
          <p:nvPr/>
        </p:nvSpPr>
        <p:spPr>
          <a:xfrm>
            <a:off x="4599226" y="2753179"/>
            <a:ext cx="2744740" cy="1285875"/>
          </a:xfrm>
          <a:prstGeom prst="rect">
            <a:avLst/>
          </a:prstGeom>
          <a:solidFill>
            <a:srgbClr val="000000">
              <a:alpha val="2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IN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400" b="1" dirty="0">
                <a:solidFill>
                  <a:schemeClr val="bg1">
                    <a:alpha val="31000"/>
                  </a:schemeClr>
                </a:solidFill>
                <a:latin typeface="Arial" panose="020B0604020202020204"/>
                <a:ea typeface="MS PGothic" charset="-128"/>
              </a:rPr>
              <a:t>3</a:t>
            </a:r>
          </a:p>
          <a:p>
            <a:pPr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defTabSz="548640" fontAlgn="base">
              <a:spcBef>
                <a:spcPct val="0"/>
              </a:spcBef>
              <a:spcAft>
                <a:spcPct val="0"/>
              </a:spcAft>
            </a:pPr>
            <a:endParaRPr lang="en-US" sz="7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ctr" defTabSz="914419">
              <a:defRPr/>
            </a:pPr>
            <a:r>
              <a:rPr lang="en-US" sz="1600" b="1" dirty="0">
                <a:solidFill>
                  <a:schemeClr val="bg1">
                    <a:alpha val="30000"/>
                  </a:schemeClr>
                </a:solidFill>
                <a:latin typeface="Arial" panose="020B0604020202020204"/>
                <a:ea typeface="MS PGothic" charset="-128"/>
              </a:rPr>
              <a:t>Actividades</a:t>
            </a:r>
          </a:p>
          <a:p>
            <a:pPr defTabSz="548640" fontAlgn="base">
              <a:spcBef>
                <a:spcPct val="0"/>
              </a:spcBef>
              <a:spcAft>
                <a:spcPct val="0"/>
              </a:spcAft>
            </a:pPr>
            <a:endParaRPr lang="en-IN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</p:txBody>
      </p:sp>
      <p:pic>
        <p:nvPicPr>
          <p:cNvPr id="20" name="Graphic 19" descr="Teacher">
            <a:extLst>
              <a:ext uri="{FF2B5EF4-FFF2-40B4-BE49-F238E27FC236}">
                <a16:creationId xmlns:a16="http://schemas.microsoft.com/office/drawing/2014/main" id="{8A2D07C9-E503-4048-9C27-811E7DD42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2554" y="1421361"/>
            <a:ext cx="731520" cy="731520"/>
          </a:xfrm>
          <a:prstGeom prst="rect">
            <a:avLst/>
          </a:prstGeom>
        </p:spPr>
      </p:pic>
      <p:pic>
        <p:nvPicPr>
          <p:cNvPr id="21" name="Graphic 20" descr="List">
            <a:extLst>
              <a:ext uri="{FF2B5EF4-FFF2-40B4-BE49-F238E27FC236}">
                <a16:creationId xmlns:a16="http://schemas.microsoft.com/office/drawing/2014/main" id="{E64BB6BC-0CB3-498A-A845-6C56E8015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7853" y="2870813"/>
            <a:ext cx="760772" cy="76077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64D636-1D98-4596-B7F7-435138CD640B}"/>
              </a:ext>
            </a:extLst>
          </p:cNvPr>
          <p:cNvSpPr/>
          <p:nvPr/>
        </p:nvSpPr>
        <p:spPr>
          <a:xfrm>
            <a:off x="7585599" y="2753178"/>
            <a:ext cx="2744740" cy="1285875"/>
          </a:xfrm>
          <a:prstGeom prst="rect">
            <a:avLst/>
          </a:prstGeom>
          <a:solidFill>
            <a:srgbClr val="000000">
              <a:alpha val="2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IN" sz="1400" b="1" dirty="0">
                <a:solidFill>
                  <a:schemeClr val="bg1">
                    <a:alpha val="31000"/>
                  </a:schemeClr>
                </a:solidFill>
                <a:latin typeface="Arial" panose="020B0604020202020204"/>
                <a:ea typeface="MS PGothic" charset="-128"/>
              </a:rPr>
              <a:t>4</a:t>
            </a: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chemeClr val="bg1">
                  <a:alpha val="31000"/>
                </a:schemeClr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chemeClr val="bg1">
                  <a:alpha val="31000"/>
                </a:schemeClr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chemeClr val="bg1">
                  <a:alpha val="31000"/>
                </a:schemeClr>
              </a:solidFill>
              <a:latin typeface="Arial" panose="020B0604020202020204"/>
              <a:ea typeface="MS PGothic" charset="-128"/>
            </a:endParaRP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>
                    <a:alpha val="29000"/>
                  </a:schemeClr>
                </a:solidFill>
                <a:latin typeface="Arial" panose="020B0604020202020204"/>
                <a:ea typeface="MS PGothic" charset="-128"/>
              </a:rPr>
              <a:t>Roadmap</a:t>
            </a:r>
          </a:p>
        </p:txBody>
      </p:sp>
      <p:pic>
        <p:nvPicPr>
          <p:cNvPr id="23" name="Picture 2" descr="Management, plan, tasks, usability icon">
            <a:extLst>
              <a:ext uri="{FF2B5EF4-FFF2-40B4-BE49-F238E27FC236}">
                <a16:creationId xmlns:a16="http://schemas.microsoft.com/office/drawing/2014/main" id="{9BD889B4-5223-4969-9E6E-A4EF5FFA8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500"/>
                    </a14:imgEffect>
                    <a14:imgEffect>
                      <a14:saturation sat="1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965" y="2904492"/>
            <a:ext cx="693414" cy="69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B8C24E4-3F48-4799-8FAE-C6574E3FED0F}"/>
              </a:ext>
            </a:extLst>
          </p:cNvPr>
          <p:cNvSpPr/>
          <p:nvPr/>
        </p:nvSpPr>
        <p:spPr>
          <a:xfrm>
            <a:off x="4606401" y="1287796"/>
            <a:ext cx="2744740" cy="1285875"/>
          </a:xfrm>
          <a:prstGeom prst="rect">
            <a:avLst/>
          </a:prstGeom>
          <a:solidFill>
            <a:schemeClr val="tx1">
              <a:alpha val="2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IN" sz="1400" b="1" dirty="0">
              <a:solidFill>
                <a:schemeClr val="bg1">
                  <a:alpha val="31000"/>
                </a:schemeClr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IN" sz="1400" b="1" dirty="0">
                <a:solidFill>
                  <a:schemeClr val="bg1">
                    <a:alpha val="31000"/>
                  </a:schemeClr>
                </a:solidFill>
                <a:latin typeface="Arial" panose="020B0604020202020204"/>
                <a:ea typeface="MS PGothic" charset="-128"/>
              </a:rPr>
              <a:t>1</a:t>
            </a: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chemeClr val="bg1">
                  <a:alpha val="31000"/>
                </a:schemeClr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chemeClr val="bg1">
                  <a:alpha val="31000"/>
                </a:schemeClr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chemeClr val="bg1">
                  <a:alpha val="31000"/>
                </a:schemeClr>
              </a:solidFill>
              <a:latin typeface="Arial" panose="020B0604020202020204"/>
              <a:ea typeface="MS PGothic" charset="-128"/>
            </a:endParaRP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>
                    <a:alpha val="31000"/>
                  </a:schemeClr>
                </a:solidFill>
                <a:latin typeface="Arial" panose="020B0604020202020204"/>
                <a:ea typeface="MS PGothic" charset="-128"/>
              </a:rPr>
              <a:t>Overview</a:t>
            </a: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IN" sz="1400" b="1" dirty="0">
              <a:solidFill>
                <a:schemeClr val="bg1">
                  <a:alpha val="31000"/>
                </a:schemeClr>
              </a:solidFill>
              <a:latin typeface="Arial" panose="020B0604020202020204"/>
              <a:ea typeface="MS PGothic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F72C3E-4DD4-486C-A494-E97FE3F88C94}"/>
              </a:ext>
            </a:extLst>
          </p:cNvPr>
          <p:cNvSpPr/>
          <p:nvPr/>
        </p:nvSpPr>
        <p:spPr>
          <a:xfrm>
            <a:off x="7585600" y="1310879"/>
            <a:ext cx="2744740" cy="1285875"/>
          </a:xfrm>
          <a:prstGeom prst="rect">
            <a:avLst/>
          </a:prstGeom>
          <a:solidFill>
            <a:srgbClr val="F71C0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IN" sz="1400" b="1" dirty="0">
                <a:solidFill>
                  <a:schemeClr val="bg1"/>
                </a:solidFill>
                <a:latin typeface="Arial" panose="020B0604020202020204"/>
                <a:ea typeface="MS PGothic" charset="-128"/>
              </a:rPr>
              <a:t>2</a:t>
            </a: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latin typeface="Arial" panose="020B0604020202020204"/>
                <a:ea typeface="MS PGothic" charset="-128"/>
              </a:rPr>
              <a:t>Objetivo</a:t>
            </a:r>
          </a:p>
        </p:txBody>
      </p:sp>
      <p:pic>
        <p:nvPicPr>
          <p:cNvPr id="26" name="Graphic 25" descr="Bullseye">
            <a:extLst>
              <a:ext uri="{FF2B5EF4-FFF2-40B4-BE49-F238E27FC236}">
                <a16:creationId xmlns:a16="http://schemas.microsoft.com/office/drawing/2014/main" id="{03E53894-A9FD-4A29-9E11-5E637ED1CE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04559" y="1468178"/>
            <a:ext cx="706820" cy="7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0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Does multi-cloud mean hybrid cloud? | Jelecos">
            <a:extLst>
              <a:ext uri="{FF2B5EF4-FFF2-40B4-BE49-F238E27FC236}">
                <a16:creationId xmlns:a16="http://schemas.microsoft.com/office/drawing/2014/main" id="{0525E7FD-4F3E-6C48-AE7C-B175E6904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24" y="1242926"/>
            <a:ext cx="4789845" cy="311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619661-E67B-4F84-A91B-D38F03FF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3585" y="755792"/>
            <a:ext cx="11930766" cy="477089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La Cloud Híbrida es la herramienta fundamental para exponer a nuestros clientes la Plataforma de Servicios Financieros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5A9D38F-AB57-4558-A6B0-8AA96AE39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97B6-E32F-4D7D-B839-7C3B51F2640F}" type="slidenum">
              <a:rPr lang="es-ES" smtClean="0"/>
              <a:pPr/>
              <a:t>5</a:t>
            </a:fld>
            <a:endParaRPr lang="es-E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5AD2BDF-FD62-7C42-B2D5-AAB0DEE480E0}"/>
              </a:ext>
            </a:extLst>
          </p:cNvPr>
          <p:cNvSpPr/>
          <p:nvPr/>
        </p:nvSpPr>
        <p:spPr>
          <a:xfrm>
            <a:off x="5585548" y="1507334"/>
            <a:ext cx="2952521" cy="1565383"/>
          </a:xfrm>
          <a:prstGeom prst="round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Agilidad</a:t>
            </a:r>
          </a:p>
          <a:p>
            <a:pPr algn="ctr"/>
            <a:endParaRPr lang="en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1400" dirty="0"/>
              <a:t>Rapidez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1400" dirty="0"/>
              <a:t>Elasticidad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F97782-95F3-8742-9C9F-8FC73744CFFA}"/>
              </a:ext>
            </a:extLst>
          </p:cNvPr>
          <p:cNvSpPr/>
          <p:nvPr/>
        </p:nvSpPr>
        <p:spPr>
          <a:xfrm>
            <a:off x="8730845" y="1507334"/>
            <a:ext cx="2952521" cy="1565383"/>
          </a:xfrm>
          <a:prstGeom prst="round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Eficiencia</a:t>
            </a:r>
          </a:p>
          <a:p>
            <a:pPr algn="ctr"/>
            <a:endParaRPr lang="en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1400" dirty="0"/>
              <a:t>Pago por uso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1400" dirty="0"/>
              <a:t>Autoescalado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671224-0906-1749-81BD-8E7ED099DA84}"/>
              </a:ext>
            </a:extLst>
          </p:cNvPr>
          <p:cNvSpPr/>
          <p:nvPr/>
        </p:nvSpPr>
        <p:spPr>
          <a:xfrm>
            <a:off x="5574529" y="3367855"/>
            <a:ext cx="2952521" cy="1565383"/>
          </a:xfrm>
          <a:prstGeom prst="round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Fiabilidad</a:t>
            </a:r>
          </a:p>
          <a:p>
            <a:pPr algn="ctr"/>
            <a:endParaRPr lang="en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1400" dirty="0"/>
              <a:t>Resiliencia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1400" dirty="0"/>
              <a:t>Seguridad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4ADBE5B-E828-3D4C-A393-81264B5EF8FE}"/>
              </a:ext>
            </a:extLst>
          </p:cNvPr>
          <p:cNvSpPr/>
          <p:nvPr/>
        </p:nvSpPr>
        <p:spPr>
          <a:xfrm>
            <a:off x="8730845" y="3373800"/>
            <a:ext cx="2952521" cy="1565383"/>
          </a:xfrm>
          <a:prstGeom prst="round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Innovación</a:t>
            </a:r>
          </a:p>
          <a:p>
            <a:pPr algn="ctr"/>
            <a:endParaRPr lang="en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1400" dirty="0"/>
              <a:t>Inteligencia Artificial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1400" dirty="0"/>
              <a:t>IoT, streaming, etc.</a:t>
            </a:r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5806AC78-72AA-AE4B-9BB9-5D70DAAECB5D}"/>
              </a:ext>
            </a:extLst>
          </p:cNvPr>
          <p:cNvSpPr txBox="1">
            <a:spLocks/>
          </p:cNvSpPr>
          <p:nvPr/>
        </p:nvSpPr>
        <p:spPr>
          <a:xfrm>
            <a:off x="5185274" y="5584538"/>
            <a:ext cx="6479638" cy="636214"/>
          </a:xfrm>
          <a:prstGeom prst="rect">
            <a:avLst/>
          </a:prstGeom>
          <a:solidFill>
            <a:schemeClr val="accent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 typeface="Wingdings" pitchFamily="2" charset="2"/>
              <a:buChar char="q"/>
              <a:defRPr lang="es-E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Wingdings" pitchFamily="2" charset="2"/>
              <a:buChar char="Ø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i="1" dirty="0">
                <a:solidFill>
                  <a:schemeClr val="bg1"/>
                </a:solidFill>
              </a:rPr>
              <a:t>De Transformación a Aceleración Digital: Foco en </a:t>
            </a:r>
            <a:r>
              <a:rPr lang="es-ES" i="1" dirty="0" err="1">
                <a:solidFill>
                  <a:schemeClr val="bg1"/>
                </a:solidFill>
              </a:rPr>
              <a:t>cloud</a:t>
            </a:r>
            <a:r>
              <a:rPr lang="es-ES" i="1" dirty="0">
                <a:solidFill>
                  <a:schemeClr val="bg1"/>
                </a:solidFill>
              </a:rPr>
              <a:t> pública para aplicaciones en contenedores y software como servicio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ECDA10D-17E2-D444-9DD9-F1EEDCA9A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824" y="4153358"/>
            <a:ext cx="1479993" cy="1177657"/>
          </a:xfrm>
        </p:spPr>
        <p:txBody>
          <a:bodyPr/>
          <a:lstStyle/>
          <a:p>
            <a:r>
              <a:rPr lang="en-ES" dirty="0"/>
              <a:t>PaaS</a:t>
            </a:r>
          </a:p>
          <a:p>
            <a:r>
              <a:rPr lang="en-ES" dirty="0"/>
              <a:t>FaaS</a:t>
            </a:r>
          </a:p>
          <a:p>
            <a:r>
              <a:rPr lang="en-ES" dirty="0"/>
              <a:t>SaaS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54872115-27B8-B446-AFB1-E6F062239EE1}"/>
              </a:ext>
            </a:extLst>
          </p:cNvPr>
          <p:cNvSpPr txBox="1">
            <a:spLocks/>
          </p:cNvSpPr>
          <p:nvPr/>
        </p:nvSpPr>
        <p:spPr>
          <a:xfrm>
            <a:off x="2150411" y="4150547"/>
            <a:ext cx="1374987" cy="935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 typeface="Wingdings" pitchFamily="2" charset="2"/>
              <a:buChar char="q"/>
              <a:defRPr lang="es-E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Wingdings" pitchFamily="2" charset="2"/>
              <a:buChar char="Ø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ES" dirty="0"/>
              <a:t>IaaS </a:t>
            </a:r>
          </a:p>
          <a:p>
            <a:r>
              <a:rPr lang="en-ES" dirty="0"/>
              <a:t>PaaS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96EC04D-D4C0-9643-8FE4-9819EC96E729}"/>
              </a:ext>
            </a:extLst>
          </p:cNvPr>
          <p:cNvSpPr txBox="1">
            <a:spLocks/>
          </p:cNvSpPr>
          <p:nvPr/>
        </p:nvSpPr>
        <p:spPr>
          <a:xfrm>
            <a:off x="3867979" y="4206919"/>
            <a:ext cx="1154649" cy="935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0000"/>
              <a:buFont typeface="Wingdings" pitchFamily="2" charset="2"/>
              <a:buChar char="q"/>
              <a:defRPr lang="es-E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Wingdings" pitchFamily="2" charset="2"/>
              <a:buChar char="Ø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ES" dirty="0"/>
              <a:t>Legacy</a:t>
            </a:r>
          </a:p>
        </p:txBody>
      </p:sp>
      <p:sp>
        <p:nvSpPr>
          <p:cNvPr id="4" name="Striped Right Arrow 3">
            <a:extLst>
              <a:ext uri="{FF2B5EF4-FFF2-40B4-BE49-F238E27FC236}">
                <a16:creationId xmlns:a16="http://schemas.microsoft.com/office/drawing/2014/main" id="{4DBA4883-E52F-6E45-8719-DCB86251E991}"/>
              </a:ext>
            </a:extLst>
          </p:cNvPr>
          <p:cNvSpPr/>
          <p:nvPr/>
        </p:nvSpPr>
        <p:spPr>
          <a:xfrm>
            <a:off x="527088" y="5331014"/>
            <a:ext cx="4345995" cy="878585"/>
          </a:xfrm>
          <a:prstGeom prst="stripedRightArrow">
            <a:avLst/>
          </a:prstGeom>
          <a:ln>
            <a:solidFill>
              <a:srgbClr val="FF0000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7" name="TextBox 74">
            <a:extLst>
              <a:ext uri="{FF2B5EF4-FFF2-40B4-BE49-F238E27FC236}">
                <a16:creationId xmlns:a16="http://schemas.microsoft.com/office/drawing/2014/main" id="{4820A1B9-1E4D-48AB-B157-C0A31923954E}"/>
              </a:ext>
            </a:extLst>
          </p:cNvPr>
          <p:cNvSpPr txBox="1"/>
          <p:nvPr/>
        </p:nvSpPr>
        <p:spPr>
          <a:xfrm>
            <a:off x="341825" y="236166"/>
            <a:ext cx="1130575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GB" sz="2000" b="1" dirty="0">
                <a:solidFill>
                  <a:srgbClr val="F71C02"/>
                </a:solidFill>
              </a:rPr>
              <a:t>Objetivo</a:t>
            </a:r>
          </a:p>
          <a:p>
            <a:pPr algn="l"/>
            <a:r>
              <a:rPr lang="en-GB" altLang="en-US" sz="1400" dirty="0"/>
              <a:t>Scope del Proyecto</a:t>
            </a: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0950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115">
            <a:extLst>
              <a:ext uri="{FF2B5EF4-FFF2-40B4-BE49-F238E27FC236}">
                <a16:creationId xmlns:a16="http://schemas.microsoft.com/office/drawing/2014/main" id="{27F62444-76C0-42AC-B432-DB73B0C700D0}"/>
              </a:ext>
            </a:extLst>
          </p:cNvPr>
          <p:cNvCxnSpPr>
            <a:cxnSpLocks/>
          </p:cNvCxnSpPr>
          <p:nvPr/>
        </p:nvCxnSpPr>
        <p:spPr>
          <a:xfrm flipV="1">
            <a:off x="3675846" y="1802084"/>
            <a:ext cx="3108038" cy="551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107">
            <a:extLst>
              <a:ext uri="{FF2B5EF4-FFF2-40B4-BE49-F238E27FC236}">
                <a16:creationId xmlns:a16="http://schemas.microsoft.com/office/drawing/2014/main" id="{A5496715-D138-4E6F-969F-DC63510523BE}"/>
              </a:ext>
            </a:extLst>
          </p:cNvPr>
          <p:cNvCxnSpPr>
            <a:cxnSpLocks/>
          </p:cNvCxnSpPr>
          <p:nvPr/>
        </p:nvCxnSpPr>
        <p:spPr>
          <a:xfrm flipV="1">
            <a:off x="3599341" y="2593920"/>
            <a:ext cx="3270733" cy="1686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104">
            <a:extLst>
              <a:ext uri="{FF2B5EF4-FFF2-40B4-BE49-F238E27FC236}">
                <a16:creationId xmlns:a16="http://schemas.microsoft.com/office/drawing/2014/main" id="{7BDF98C6-48E1-4A72-8C51-DF312016D1B4}"/>
              </a:ext>
            </a:extLst>
          </p:cNvPr>
          <p:cNvCxnSpPr>
            <a:cxnSpLocks/>
          </p:cNvCxnSpPr>
          <p:nvPr/>
        </p:nvCxnSpPr>
        <p:spPr>
          <a:xfrm flipV="1">
            <a:off x="6702872" y="2714596"/>
            <a:ext cx="517626" cy="1329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96">
            <a:extLst>
              <a:ext uri="{FF2B5EF4-FFF2-40B4-BE49-F238E27FC236}">
                <a16:creationId xmlns:a16="http://schemas.microsoft.com/office/drawing/2014/main" id="{F89C0BC4-2EC8-4365-8E8E-83115376B119}"/>
              </a:ext>
            </a:extLst>
          </p:cNvPr>
          <p:cNvSpPr/>
          <p:nvPr/>
        </p:nvSpPr>
        <p:spPr>
          <a:xfrm>
            <a:off x="5454575" y="3687861"/>
            <a:ext cx="1716731" cy="163922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sz="1200" dirty="0"/>
          </a:p>
        </p:txBody>
      </p:sp>
      <p:sp>
        <p:nvSpPr>
          <p:cNvPr id="35" name="Oval 89">
            <a:extLst>
              <a:ext uri="{FF2B5EF4-FFF2-40B4-BE49-F238E27FC236}">
                <a16:creationId xmlns:a16="http://schemas.microsoft.com/office/drawing/2014/main" id="{029DDAB3-C45D-4101-A387-E00213A57FBC}"/>
              </a:ext>
            </a:extLst>
          </p:cNvPr>
          <p:cNvSpPr/>
          <p:nvPr/>
        </p:nvSpPr>
        <p:spPr>
          <a:xfrm>
            <a:off x="2102888" y="1515140"/>
            <a:ext cx="1716731" cy="163922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sz="1200" dirty="0"/>
          </a:p>
        </p:txBody>
      </p:sp>
      <p:cxnSp>
        <p:nvCxnSpPr>
          <p:cNvPr id="36" name="Straight Arrow Connector 101">
            <a:extLst>
              <a:ext uri="{FF2B5EF4-FFF2-40B4-BE49-F238E27FC236}">
                <a16:creationId xmlns:a16="http://schemas.microsoft.com/office/drawing/2014/main" id="{1DFF21E2-C509-41E3-9086-BE5AB587CFE5}"/>
              </a:ext>
            </a:extLst>
          </p:cNvPr>
          <p:cNvCxnSpPr>
            <a:cxnSpLocks/>
          </p:cNvCxnSpPr>
          <p:nvPr/>
        </p:nvCxnSpPr>
        <p:spPr>
          <a:xfrm>
            <a:off x="3169805" y="4862662"/>
            <a:ext cx="2897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11">
            <a:extLst>
              <a:ext uri="{FF2B5EF4-FFF2-40B4-BE49-F238E27FC236}">
                <a16:creationId xmlns:a16="http://schemas.microsoft.com/office/drawing/2014/main" id="{F43F116B-BEB9-4FEA-ABEC-F8159AD7E8E7}"/>
              </a:ext>
            </a:extLst>
          </p:cNvPr>
          <p:cNvSpPr/>
          <p:nvPr/>
        </p:nvSpPr>
        <p:spPr>
          <a:xfrm>
            <a:off x="1952626" y="1458910"/>
            <a:ext cx="6162675" cy="4031818"/>
          </a:xfrm>
          <a:custGeom>
            <a:avLst/>
            <a:gdLst>
              <a:gd name="connsiteX0" fmla="*/ 0 w 6429375"/>
              <a:gd name="connsiteY0" fmla="*/ 0 h 2943225"/>
              <a:gd name="connsiteX1" fmla="*/ 0 w 6429375"/>
              <a:gd name="connsiteY1" fmla="*/ 2943225 h 2943225"/>
              <a:gd name="connsiteX2" fmla="*/ 6429375 w 6429375"/>
              <a:gd name="connsiteY2" fmla="*/ 2943225 h 294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29375" h="2943225">
                <a:moveTo>
                  <a:pt x="0" y="0"/>
                </a:moveTo>
                <a:lnTo>
                  <a:pt x="0" y="2943225"/>
                </a:lnTo>
                <a:lnTo>
                  <a:pt x="6429375" y="2943225"/>
                </a:ln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 dirty="0"/>
          </a:p>
        </p:txBody>
      </p:sp>
      <p:grpSp>
        <p:nvGrpSpPr>
          <p:cNvPr id="38" name="Group 248">
            <a:extLst>
              <a:ext uri="{FF2B5EF4-FFF2-40B4-BE49-F238E27FC236}">
                <a16:creationId xmlns:a16="http://schemas.microsoft.com/office/drawing/2014/main" id="{56521CED-FF26-4C49-B16B-B6F77CA6F7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41491" y="5054220"/>
            <a:ext cx="337527" cy="335950"/>
            <a:chOff x="351" y="438"/>
            <a:chExt cx="428" cy="426"/>
          </a:xfrm>
          <a:solidFill>
            <a:schemeClr val="bg1">
              <a:lumMod val="50000"/>
            </a:schemeClr>
          </a:solidFill>
        </p:grpSpPr>
        <p:sp>
          <p:nvSpPr>
            <p:cNvPr id="49" name="Freeform 249">
              <a:extLst>
                <a:ext uri="{FF2B5EF4-FFF2-40B4-BE49-F238E27FC236}">
                  <a16:creationId xmlns:a16="http://schemas.microsoft.com/office/drawing/2014/main" id="{56195C30-6E4E-4191-A13D-405D000609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" y="527"/>
              <a:ext cx="426" cy="124"/>
            </a:xfrm>
            <a:custGeom>
              <a:avLst/>
              <a:gdLst>
                <a:gd name="T0" fmla="*/ 282 w 288"/>
                <a:gd name="T1" fmla="*/ 84 h 84"/>
                <a:gd name="T2" fmla="*/ 6 w 288"/>
                <a:gd name="T3" fmla="*/ 84 h 84"/>
                <a:gd name="T4" fmla="*/ 0 w 288"/>
                <a:gd name="T5" fmla="*/ 78 h 84"/>
                <a:gd name="T6" fmla="*/ 0 w 288"/>
                <a:gd name="T7" fmla="*/ 6 h 84"/>
                <a:gd name="T8" fmla="*/ 6 w 288"/>
                <a:gd name="T9" fmla="*/ 0 h 84"/>
                <a:gd name="T10" fmla="*/ 282 w 288"/>
                <a:gd name="T11" fmla="*/ 0 h 84"/>
                <a:gd name="T12" fmla="*/ 288 w 288"/>
                <a:gd name="T13" fmla="*/ 6 h 84"/>
                <a:gd name="T14" fmla="*/ 288 w 288"/>
                <a:gd name="T15" fmla="*/ 78 h 84"/>
                <a:gd name="T16" fmla="*/ 282 w 288"/>
                <a:gd name="T17" fmla="*/ 84 h 84"/>
                <a:gd name="T18" fmla="*/ 12 w 288"/>
                <a:gd name="T19" fmla="*/ 72 h 84"/>
                <a:gd name="T20" fmla="*/ 276 w 288"/>
                <a:gd name="T21" fmla="*/ 72 h 84"/>
                <a:gd name="T22" fmla="*/ 276 w 288"/>
                <a:gd name="T23" fmla="*/ 12 h 84"/>
                <a:gd name="T24" fmla="*/ 12 w 288"/>
                <a:gd name="T25" fmla="*/ 12 h 84"/>
                <a:gd name="T26" fmla="*/ 12 w 288"/>
                <a:gd name="T27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84">
                  <a:moveTo>
                    <a:pt x="282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1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8" y="81"/>
                    <a:pt x="286" y="84"/>
                    <a:pt x="282" y="84"/>
                  </a:cubicBezTo>
                  <a:close/>
                  <a:moveTo>
                    <a:pt x="12" y="72"/>
                  </a:moveTo>
                  <a:cubicBezTo>
                    <a:pt x="276" y="72"/>
                    <a:pt x="276" y="72"/>
                    <a:pt x="276" y="72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>
                <a:solidFill>
                  <a:schemeClr val="bg2"/>
                </a:solidFill>
              </a:endParaRPr>
            </a:p>
          </p:txBody>
        </p:sp>
        <p:sp>
          <p:nvSpPr>
            <p:cNvPr id="50" name="Freeform 250">
              <a:extLst>
                <a:ext uri="{FF2B5EF4-FFF2-40B4-BE49-F238E27FC236}">
                  <a16:creationId xmlns:a16="http://schemas.microsoft.com/office/drawing/2014/main" id="{44C0E10A-43C0-4FFA-A830-AB2DA982D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" y="438"/>
              <a:ext cx="428" cy="106"/>
            </a:xfrm>
            <a:custGeom>
              <a:avLst/>
              <a:gdLst>
                <a:gd name="T0" fmla="*/ 282 w 289"/>
                <a:gd name="T1" fmla="*/ 72 h 72"/>
                <a:gd name="T2" fmla="*/ 278 w 289"/>
                <a:gd name="T3" fmla="*/ 70 h 72"/>
                <a:gd name="T4" fmla="*/ 208 w 289"/>
                <a:gd name="T5" fmla="*/ 12 h 72"/>
                <a:gd name="T6" fmla="*/ 80 w 289"/>
                <a:gd name="T7" fmla="*/ 12 h 72"/>
                <a:gd name="T8" fmla="*/ 10 w 289"/>
                <a:gd name="T9" fmla="*/ 70 h 72"/>
                <a:gd name="T10" fmla="*/ 2 w 289"/>
                <a:gd name="T11" fmla="*/ 69 h 72"/>
                <a:gd name="T12" fmla="*/ 2 w 289"/>
                <a:gd name="T13" fmla="*/ 61 h 72"/>
                <a:gd name="T14" fmla="*/ 74 w 289"/>
                <a:gd name="T15" fmla="*/ 1 h 72"/>
                <a:gd name="T16" fmla="*/ 78 w 289"/>
                <a:gd name="T17" fmla="*/ 0 h 72"/>
                <a:gd name="T18" fmla="*/ 210 w 289"/>
                <a:gd name="T19" fmla="*/ 0 h 72"/>
                <a:gd name="T20" fmla="*/ 214 w 289"/>
                <a:gd name="T21" fmla="*/ 1 h 72"/>
                <a:gd name="T22" fmla="*/ 286 w 289"/>
                <a:gd name="T23" fmla="*/ 61 h 72"/>
                <a:gd name="T24" fmla="*/ 287 w 289"/>
                <a:gd name="T25" fmla="*/ 69 h 72"/>
                <a:gd name="T26" fmla="*/ 282 w 289"/>
                <a:gd name="T2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72">
                  <a:moveTo>
                    <a:pt x="282" y="72"/>
                  </a:moveTo>
                  <a:cubicBezTo>
                    <a:pt x="281" y="72"/>
                    <a:pt x="280" y="71"/>
                    <a:pt x="278" y="70"/>
                  </a:cubicBezTo>
                  <a:cubicBezTo>
                    <a:pt x="208" y="12"/>
                    <a:pt x="208" y="12"/>
                    <a:pt x="208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8" y="72"/>
                    <a:pt x="4" y="72"/>
                    <a:pt x="2" y="69"/>
                  </a:cubicBezTo>
                  <a:cubicBezTo>
                    <a:pt x="0" y="67"/>
                    <a:pt x="0" y="63"/>
                    <a:pt x="2" y="6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5" y="0"/>
                    <a:pt x="77" y="0"/>
                    <a:pt x="78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2" y="0"/>
                    <a:pt x="213" y="0"/>
                    <a:pt x="214" y="1"/>
                  </a:cubicBezTo>
                  <a:cubicBezTo>
                    <a:pt x="286" y="61"/>
                    <a:pt x="286" y="61"/>
                    <a:pt x="286" y="61"/>
                  </a:cubicBezTo>
                  <a:cubicBezTo>
                    <a:pt x="289" y="63"/>
                    <a:pt x="289" y="67"/>
                    <a:pt x="287" y="69"/>
                  </a:cubicBezTo>
                  <a:cubicBezTo>
                    <a:pt x="286" y="71"/>
                    <a:pt x="284" y="72"/>
                    <a:pt x="282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>
                <a:solidFill>
                  <a:schemeClr val="bg2"/>
                </a:solidFill>
              </a:endParaRPr>
            </a:p>
          </p:txBody>
        </p:sp>
        <p:sp>
          <p:nvSpPr>
            <p:cNvPr id="54" name="Oval 251">
              <a:extLst>
                <a:ext uri="{FF2B5EF4-FFF2-40B4-BE49-F238E27FC236}">
                  <a16:creationId xmlns:a16="http://schemas.microsoft.com/office/drawing/2014/main" id="{0DDBED47-2ED9-4616-B5C7-2D6709DCC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571"/>
              <a:ext cx="35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>
                <a:solidFill>
                  <a:schemeClr val="bg2"/>
                </a:solidFill>
              </a:endParaRPr>
            </a:p>
          </p:txBody>
        </p:sp>
        <p:sp>
          <p:nvSpPr>
            <p:cNvPr id="55" name="Oval 252">
              <a:extLst>
                <a:ext uri="{FF2B5EF4-FFF2-40B4-BE49-F238E27FC236}">
                  <a16:creationId xmlns:a16="http://schemas.microsoft.com/office/drawing/2014/main" id="{5E37B1D5-6F21-4FF7-ABFB-726696BEC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" y="571"/>
              <a:ext cx="36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>
                <a:solidFill>
                  <a:schemeClr val="bg2"/>
                </a:solidFill>
              </a:endParaRPr>
            </a:p>
          </p:txBody>
        </p:sp>
        <p:sp>
          <p:nvSpPr>
            <p:cNvPr id="59" name="Oval 253">
              <a:extLst>
                <a:ext uri="{FF2B5EF4-FFF2-40B4-BE49-F238E27FC236}">
                  <a16:creationId xmlns:a16="http://schemas.microsoft.com/office/drawing/2014/main" id="{30272E8F-9E93-498C-837D-3B91BB616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" y="571"/>
              <a:ext cx="36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>
                <a:solidFill>
                  <a:schemeClr val="bg2"/>
                </a:solidFill>
              </a:endParaRPr>
            </a:p>
          </p:txBody>
        </p:sp>
        <p:sp>
          <p:nvSpPr>
            <p:cNvPr id="60" name="Freeform 254">
              <a:extLst>
                <a:ext uri="{FF2B5EF4-FFF2-40B4-BE49-F238E27FC236}">
                  <a16:creationId xmlns:a16="http://schemas.microsoft.com/office/drawing/2014/main" id="{3DC822E4-26E5-4A75-B3B8-2A69DB632A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" y="562"/>
              <a:ext cx="54" cy="54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5" y="12"/>
                    <a:pt x="12" y="14"/>
                    <a:pt x="12" y="18"/>
                  </a:cubicBezTo>
                  <a:cubicBezTo>
                    <a:pt x="12" y="21"/>
                    <a:pt x="15" y="24"/>
                    <a:pt x="18" y="24"/>
                  </a:cubicBezTo>
                  <a:cubicBezTo>
                    <a:pt x="22" y="24"/>
                    <a:pt x="24" y="21"/>
                    <a:pt x="24" y="18"/>
                  </a:cubicBezTo>
                  <a:cubicBezTo>
                    <a:pt x="24" y="14"/>
                    <a:pt x="22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>
                <a:solidFill>
                  <a:schemeClr val="bg2"/>
                </a:solidFill>
              </a:endParaRPr>
            </a:p>
          </p:txBody>
        </p:sp>
        <p:sp>
          <p:nvSpPr>
            <p:cNvPr id="64" name="Freeform 255">
              <a:extLst>
                <a:ext uri="{FF2B5EF4-FFF2-40B4-BE49-F238E27FC236}">
                  <a16:creationId xmlns:a16="http://schemas.microsoft.com/office/drawing/2014/main" id="{1C21D027-5E84-4875-8625-C8E3D17A0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" y="633"/>
              <a:ext cx="426" cy="125"/>
            </a:xfrm>
            <a:custGeom>
              <a:avLst/>
              <a:gdLst>
                <a:gd name="T0" fmla="*/ 282 w 288"/>
                <a:gd name="T1" fmla="*/ 84 h 84"/>
                <a:gd name="T2" fmla="*/ 6 w 288"/>
                <a:gd name="T3" fmla="*/ 84 h 84"/>
                <a:gd name="T4" fmla="*/ 0 w 288"/>
                <a:gd name="T5" fmla="*/ 78 h 84"/>
                <a:gd name="T6" fmla="*/ 0 w 288"/>
                <a:gd name="T7" fmla="*/ 6 h 84"/>
                <a:gd name="T8" fmla="*/ 6 w 288"/>
                <a:gd name="T9" fmla="*/ 0 h 84"/>
                <a:gd name="T10" fmla="*/ 12 w 288"/>
                <a:gd name="T11" fmla="*/ 6 h 84"/>
                <a:gd name="T12" fmla="*/ 12 w 288"/>
                <a:gd name="T13" fmla="*/ 72 h 84"/>
                <a:gd name="T14" fmla="*/ 276 w 288"/>
                <a:gd name="T15" fmla="*/ 72 h 84"/>
                <a:gd name="T16" fmla="*/ 276 w 288"/>
                <a:gd name="T17" fmla="*/ 6 h 84"/>
                <a:gd name="T18" fmla="*/ 282 w 288"/>
                <a:gd name="T19" fmla="*/ 0 h 84"/>
                <a:gd name="T20" fmla="*/ 288 w 288"/>
                <a:gd name="T21" fmla="*/ 6 h 84"/>
                <a:gd name="T22" fmla="*/ 288 w 288"/>
                <a:gd name="T23" fmla="*/ 78 h 84"/>
                <a:gd name="T24" fmla="*/ 282 w 288"/>
                <a:gd name="T2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84">
                  <a:moveTo>
                    <a:pt x="282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1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276" y="72"/>
                    <a:pt x="276" y="72"/>
                    <a:pt x="276" y="72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6" y="2"/>
                    <a:pt x="279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8" y="81"/>
                    <a:pt x="286" y="84"/>
                    <a:pt x="282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>
                <a:solidFill>
                  <a:schemeClr val="bg2"/>
                </a:solidFill>
              </a:endParaRPr>
            </a:p>
          </p:txBody>
        </p:sp>
        <p:sp>
          <p:nvSpPr>
            <p:cNvPr id="65" name="Oval 256">
              <a:extLst>
                <a:ext uri="{FF2B5EF4-FFF2-40B4-BE49-F238E27FC236}">
                  <a16:creationId xmlns:a16="http://schemas.microsoft.com/office/drawing/2014/main" id="{F3A5DA18-1515-4C07-BC86-52FEB4390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678"/>
              <a:ext cx="35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>
                <a:solidFill>
                  <a:schemeClr val="bg2"/>
                </a:solidFill>
              </a:endParaRPr>
            </a:p>
          </p:txBody>
        </p:sp>
        <p:sp>
          <p:nvSpPr>
            <p:cNvPr id="69" name="Oval 257">
              <a:extLst>
                <a:ext uri="{FF2B5EF4-FFF2-40B4-BE49-F238E27FC236}">
                  <a16:creationId xmlns:a16="http://schemas.microsoft.com/office/drawing/2014/main" id="{E6AC7F33-0398-4EF0-B107-0BDF0C293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" y="678"/>
              <a:ext cx="36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>
                <a:solidFill>
                  <a:schemeClr val="bg2"/>
                </a:solidFill>
              </a:endParaRPr>
            </a:p>
          </p:txBody>
        </p:sp>
        <p:sp>
          <p:nvSpPr>
            <p:cNvPr id="70" name="Oval 258">
              <a:extLst>
                <a:ext uri="{FF2B5EF4-FFF2-40B4-BE49-F238E27FC236}">
                  <a16:creationId xmlns:a16="http://schemas.microsoft.com/office/drawing/2014/main" id="{96B07D35-C3FA-4652-B43E-48429167E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" y="678"/>
              <a:ext cx="36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>
                <a:solidFill>
                  <a:schemeClr val="bg2"/>
                </a:solidFill>
              </a:endParaRPr>
            </a:p>
          </p:txBody>
        </p:sp>
        <p:sp>
          <p:nvSpPr>
            <p:cNvPr id="72" name="Freeform 259">
              <a:extLst>
                <a:ext uri="{FF2B5EF4-FFF2-40B4-BE49-F238E27FC236}">
                  <a16:creationId xmlns:a16="http://schemas.microsoft.com/office/drawing/2014/main" id="{9AEC5E18-D5EB-4E37-9D4C-758A0B907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" y="669"/>
              <a:ext cx="54" cy="53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5" y="12"/>
                    <a:pt x="12" y="14"/>
                    <a:pt x="12" y="18"/>
                  </a:cubicBezTo>
                  <a:cubicBezTo>
                    <a:pt x="12" y="21"/>
                    <a:pt x="15" y="24"/>
                    <a:pt x="18" y="24"/>
                  </a:cubicBezTo>
                  <a:cubicBezTo>
                    <a:pt x="22" y="24"/>
                    <a:pt x="24" y="21"/>
                    <a:pt x="24" y="18"/>
                  </a:cubicBezTo>
                  <a:cubicBezTo>
                    <a:pt x="24" y="14"/>
                    <a:pt x="22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>
                <a:solidFill>
                  <a:schemeClr val="bg2"/>
                </a:solidFill>
              </a:endParaRPr>
            </a:p>
          </p:txBody>
        </p:sp>
        <p:sp>
          <p:nvSpPr>
            <p:cNvPr id="79" name="Freeform 260">
              <a:extLst>
                <a:ext uri="{FF2B5EF4-FFF2-40B4-BE49-F238E27FC236}">
                  <a16:creationId xmlns:a16="http://schemas.microsoft.com/office/drawing/2014/main" id="{AAD9722F-305D-4DD3-8A47-A7066054E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" y="740"/>
              <a:ext cx="426" cy="124"/>
            </a:xfrm>
            <a:custGeom>
              <a:avLst/>
              <a:gdLst>
                <a:gd name="T0" fmla="*/ 258 w 288"/>
                <a:gd name="T1" fmla="*/ 84 h 84"/>
                <a:gd name="T2" fmla="*/ 30 w 288"/>
                <a:gd name="T3" fmla="*/ 84 h 84"/>
                <a:gd name="T4" fmla="*/ 0 w 288"/>
                <a:gd name="T5" fmla="*/ 54 h 84"/>
                <a:gd name="T6" fmla="*/ 0 w 288"/>
                <a:gd name="T7" fmla="*/ 6 h 84"/>
                <a:gd name="T8" fmla="*/ 6 w 288"/>
                <a:gd name="T9" fmla="*/ 0 h 84"/>
                <a:gd name="T10" fmla="*/ 12 w 288"/>
                <a:gd name="T11" fmla="*/ 6 h 84"/>
                <a:gd name="T12" fmla="*/ 12 w 288"/>
                <a:gd name="T13" fmla="*/ 54 h 84"/>
                <a:gd name="T14" fmla="*/ 30 w 288"/>
                <a:gd name="T15" fmla="*/ 72 h 84"/>
                <a:gd name="T16" fmla="*/ 258 w 288"/>
                <a:gd name="T17" fmla="*/ 72 h 84"/>
                <a:gd name="T18" fmla="*/ 276 w 288"/>
                <a:gd name="T19" fmla="*/ 54 h 84"/>
                <a:gd name="T20" fmla="*/ 276 w 288"/>
                <a:gd name="T21" fmla="*/ 6 h 84"/>
                <a:gd name="T22" fmla="*/ 282 w 288"/>
                <a:gd name="T23" fmla="*/ 0 h 84"/>
                <a:gd name="T24" fmla="*/ 288 w 288"/>
                <a:gd name="T25" fmla="*/ 6 h 84"/>
                <a:gd name="T26" fmla="*/ 288 w 288"/>
                <a:gd name="T27" fmla="*/ 54 h 84"/>
                <a:gd name="T28" fmla="*/ 258 w 288"/>
                <a:gd name="T2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8" h="84">
                  <a:moveTo>
                    <a:pt x="258" y="84"/>
                  </a:moveTo>
                  <a:cubicBezTo>
                    <a:pt x="30" y="84"/>
                    <a:pt x="30" y="84"/>
                    <a:pt x="30" y="84"/>
                  </a:cubicBezTo>
                  <a:cubicBezTo>
                    <a:pt x="14" y="84"/>
                    <a:pt x="0" y="70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64"/>
                    <a:pt x="20" y="72"/>
                    <a:pt x="30" y="72"/>
                  </a:cubicBezTo>
                  <a:cubicBezTo>
                    <a:pt x="258" y="72"/>
                    <a:pt x="258" y="72"/>
                    <a:pt x="258" y="72"/>
                  </a:cubicBezTo>
                  <a:cubicBezTo>
                    <a:pt x="268" y="72"/>
                    <a:pt x="276" y="64"/>
                    <a:pt x="276" y="54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76" y="2"/>
                    <a:pt x="279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54"/>
                    <a:pt x="288" y="54"/>
                    <a:pt x="288" y="54"/>
                  </a:cubicBezTo>
                  <a:cubicBezTo>
                    <a:pt x="288" y="70"/>
                    <a:pt x="275" y="84"/>
                    <a:pt x="25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>
                <a:solidFill>
                  <a:schemeClr val="bg2"/>
                </a:solidFill>
              </a:endParaRPr>
            </a:p>
          </p:txBody>
        </p:sp>
        <p:sp>
          <p:nvSpPr>
            <p:cNvPr id="80" name="Oval 261">
              <a:extLst>
                <a:ext uri="{FF2B5EF4-FFF2-40B4-BE49-F238E27FC236}">
                  <a16:creationId xmlns:a16="http://schemas.microsoft.com/office/drawing/2014/main" id="{5E7A5241-CE84-4FF0-B3C3-1BCD68E51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" y="784"/>
              <a:ext cx="35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>
                <a:solidFill>
                  <a:schemeClr val="bg2"/>
                </a:solidFill>
              </a:endParaRPr>
            </a:p>
          </p:txBody>
        </p:sp>
        <p:sp>
          <p:nvSpPr>
            <p:cNvPr id="81" name="Oval 262">
              <a:extLst>
                <a:ext uri="{FF2B5EF4-FFF2-40B4-BE49-F238E27FC236}">
                  <a16:creationId xmlns:a16="http://schemas.microsoft.com/office/drawing/2014/main" id="{2B9509CA-09BB-471D-9F5B-39752493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" y="784"/>
              <a:ext cx="36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>
                <a:solidFill>
                  <a:schemeClr val="bg2"/>
                </a:solidFill>
              </a:endParaRPr>
            </a:p>
          </p:txBody>
        </p:sp>
        <p:sp>
          <p:nvSpPr>
            <p:cNvPr id="82" name="Oval 263">
              <a:extLst>
                <a:ext uri="{FF2B5EF4-FFF2-40B4-BE49-F238E27FC236}">
                  <a16:creationId xmlns:a16="http://schemas.microsoft.com/office/drawing/2014/main" id="{2AA3F9C3-1014-4EEC-ADED-EFE3E6737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" y="784"/>
              <a:ext cx="36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>
                <a:solidFill>
                  <a:schemeClr val="bg2"/>
                </a:solidFill>
              </a:endParaRPr>
            </a:p>
          </p:txBody>
        </p:sp>
        <p:sp>
          <p:nvSpPr>
            <p:cNvPr id="83" name="Freeform 264">
              <a:extLst>
                <a:ext uri="{FF2B5EF4-FFF2-40B4-BE49-F238E27FC236}">
                  <a16:creationId xmlns:a16="http://schemas.microsoft.com/office/drawing/2014/main" id="{6BFB51C5-7AD2-42A1-ADAC-09A4ED6ED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" y="775"/>
              <a:ext cx="54" cy="54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5" y="12"/>
                    <a:pt x="12" y="14"/>
                    <a:pt x="12" y="18"/>
                  </a:cubicBezTo>
                  <a:cubicBezTo>
                    <a:pt x="12" y="21"/>
                    <a:pt x="15" y="24"/>
                    <a:pt x="18" y="24"/>
                  </a:cubicBezTo>
                  <a:cubicBezTo>
                    <a:pt x="22" y="24"/>
                    <a:pt x="24" y="21"/>
                    <a:pt x="24" y="18"/>
                  </a:cubicBezTo>
                  <a:cubicBezTo>
                    <a:pt x="24" y="14"/>
                    <a:pt x="22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84" name="Group 178">
            <a:extLst>
              <a:ext uri="{FF2B5EF4-FFF2-40B4-BE49-F238E27FC236}">
                <a16:creationId xmlns:a16="http://schemas.microsoft.com/office/drawing/2014/main" id="{0916FF47-4224-422D-BD05-C76273F3466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11255" y="1803616"/>
            <a:ext cx="397996" cy="340441"/>
            <a:chOff x="4487" y="3037"/>
            <a:chExt cx="408" cy="349"/>
          </a:xfrm>
          <a:solidFill>
            <a:schemeClr val="bg1">
              <a:lumMod val="50000"/>
            </a:schemeClr>
          </a:solidFill>
        </p:grpSpPr>
        <p:sp>
          <p:nvSpPr>
            <p:cNvPr id="85" name="Freeform 179">
              <a:extLst>
                <a:ext uri="{FF2B5EF4-FFF2-40B4-BE49-F238E27FC236}">
                  <a16:creationId xmlns:a16="http://schemas.microsoft.com/office/drawing/2014/main" id="{173DCFCE-D41E-44B1-B1D4-045BD5C4A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7" y="3037"/>
              <a:ext cx="408" cy="254"/>
            </a:xfrm>
            <a:custGeom>
              <a:avLst/>
              <a:gdLst>
                <a:gd name="T0" fmla="*/ 219 w 276"/>
                <a:gd name="T1" fmla="*/ 172 h 172"/>
                <a:gd name="T2" fmla="*/ 213 w 276"/>
                <a:gd name="T3" fmla="*/ 167 h 172"/>
                <a:gd name="T4" fmla="*/ 218 w 276"/>
                <a:gd name="T5" fmla="*/ 160 h 172"/>
                <a:gd name="T6" fmla="*/ 218 w 276"/>
                <a:gd name="T7" fmla="*/ 160 h 172"/>
                <a:gd name="T8" fmla="*/ 264 w 276"/>
                <a:gd name="T9" fmla="*/ 109 h 172"/>
                <a:gd name="T10" fmla="*/ 249 w 276"/>
                <a:gd name="T11" fmla="*/ 72 h 172"/>
                <a:gd name="T12" fmla="*/ 211 w 276"/>
                <a:gd name="T13" fmla="*/ 58 h 172"/>
                <a:gd name="T14" fmla="*/ 205 w 276"/>
                <a:gd name="T15" fmla="*/ 54 h 172"/>
                <a:gd name="T16" fmla="*/ 138 w 276"/>
                <a:gd name="T17" fmla="*/ 12 h 172"/>
                <a:gd name="T18" fmla="*/ 64 w 276"/>
                <a:gd name="T19" fmla="*/ 82 h 172"/>
                <a:gd name="T20" fmla="*/ 62 w 276"/>
                <a:gd name="T21" fmla="*/ 86 h 172"/>
                <a:gd name="T22" fmla="*/ 57 w 276"/>
                <a:gd name="T23" fmla="*/ 87 h 172"/>
                <a:gd name="T24" fmla="*/ 26 w 276"/>
                <a:gd name="T25" fmla="*/ 95 h 172"/>
                <a:gd name="T26" fmla="*/ 12 w 276"/>
                <a:gd name="T27" fmla="*/ 123 h 172"/>
                <a:gd name="T28" fmla="*/ 49 w 276"/>
                <a:gd name="T29" fmla="*/ 160 h 172"/>
                <a:gd name="T30" fmla="*/ 54 w 276"/>
                <a:gd name="T31" fmla="*/ 167 h 172"/>
                <a:gd name="T32" fmla="*/ 48 w 276"/>
                <a:gd name="T33" fmla="*/ 172 h 172"/>
                <a:gd name="T34" fmla="*/ 0 w 276"/>
                <a:gd name="T35" fmla="*/ 123 h 172"/>
                <a:gd name="T36" fmla="*/ 18 w 276"/>
                <a:gd name="T37" fmla="*/ 85 h 172"/>
                <a:gd name="T38" fmla="*/ 53 w 276"/>
                <a:gd name="T39" fmla="*/ 74 h 172"/>
                <a:gd name="T40" fmla="*/ 138 w 276"/>
                <a:gd name="T41" fmla="*/ 0 h 172"/>
                <a:gd name="T42" fmla="*/ 214 w 276"/>
                <a:gd name="T43" fmla="*/ 46 h 172"/>
                <a:gd name="T44" fmla="*/ 257 w 276"/>
                <a:gd name="T45" fmla="*/ 63 h 172"/>
                <a:gd name="T46" fmla="*/ 276 w 276"/>
                <a:gd name="T47" fmla="*/ 109 h 172"/>
                <a:gd name="T48" fmla="*/ 219 w 276"/>
                <a:gd name="T49" fmla="*/ 172 h 172"/>
                <a:gd name="T50" fmla="*/ 219 w 276"/>
                <a:gd name="T51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6" h="172">
                  <a:moveTo>
                    <a:pt x="219" y="172"/>
                  </a:moveTo>
                  <a:cubicBezTo>
                    <a:pt x="216" y="172"/>
                    <a:pt x="213" y="170"/>
                    <a:pt x="213" y="167"/>
                  </a:cubicBezTo>
                  <a:cubicBezTo>
                    <a:pt x="212" y="164"/>
                    <a:pt x="215" y="161"/>
                    <a:pt x="218" y="160"/>
                  </a:cubicBezTo>
                  <a:cubicBezTo>
                    <a:pt x="218" y="160"/>
                    <a:pt x="218" y="160"/>
                    <a:pt x="218" y="160"/>
                  </a:cubicBezTo>
                  <a:cubicBezTo>
                    <a:pt x="220" y="160"/>
                    <a:pt x="264" y="154"/>
                    <a:pt x="264" y="109"/>
                  </a:cubicBezTo>
                  <a:cubicBezTo>
                    <a:pt x="264" y="95"/>
                    <a:pt x="259" y="82"/>
                    <a:pt x="249" y="72"/>
                  </a:cubicBezTo>
                  <a:cubicBezTo>
                    <a:pt x="238" y="62"/>
                    <a:pt x="225" y="57"/>
                    <a:pt x="211" y="58"/>
                  </a:cubicBezTo>
                  <a:cubicBezTo>
                    <a:pt x="209" y="58"/>
                    <a:pt x="206" y="56"/>
                    <a:pt x="205" y="54"/>
                  </a:cubicBezTo>
                  <a:cubicBezTo>
                    <a:pt x="193" y="28"/>
                    <a:pt x="167" y="12"/>
                    <a:pt x="138" y="12"/>
                  </a:cubicBezTo>
                  <a:cubicBezTo>
                    <a:pt x="99" y="12"/>
                    <a:pt x="66" y="42"/>
                    <a:pt x="64" y="82"/>
                  </a:cubicBezTo>
                  <a:cubicBezTo>
                    <a:pt x="64" y="83"/>
                    <a:pt x="63" y="85"/>
                    <a:pt x="62" y="86"/>
                  </a:cubicBezTo>
                  <a:cubicBezTo>
                    <a:pt x="60" y="87"/>
                    <a:pt x="59" y="87"/>
                    <a:pt x="57" y="87"/>
                  </a:cubicBezTo>
                  <a:cubicBezTo>
                    <a:pt x="46" y="85"/>
                    <a:pt x="35" y="88"/>
                    <a:pt x="26" y="95"/>
                  </a:cubicBezTo>
                  <a:cubicBezTo>
                    <a:pt x="17" y="102"/>
                    <a:pt x="12" y="112"/>
                    <a:pt x="12" y="123"/>
                  </a:cubicBezTo>
                  <a:cubicBezTo>
                    <a:pt x="12" y="153"/>
                    <a:pt x="35" y="159"/>
                    <a:pt x="49" y="160"/>
                  </a:cubicBezTo>
                  <a:cubicBezTo>
                    <a:pt x="52" y="160"/>
                    <a:pt x="55" y="163"/>
                    <a:pt x="54" y="167"/>
                  </a:cubicBezTo>
                  <a:cubicBezTo>
                    <a:pt x="54" y="170"/>
                    <a:pt x="51" y="172"/>
                    <a:pt x="48" y="172"/>
                  </a:cubicBezTo>
                  <a:cubicBezTo>
                    <a:pt x="37" y="171"/>
                    <a:pt x="0" y="165"/>
                    <a:pt x="0" y="123"/>
                  </a:cubicBezTo>
                  <a:cubicBezTo>
                    <a:pt x="0" y="108"/>
                    <a:pt x="7" y="95"/>
                    <a:pt x="18" y="85"/>
                  </a:cubicBezTo>
                  <a:cubicBezTo>
                    <a:pt x="28" y="77"/>
                    <a:pt x="40" y="74"/>
                    <a:pt x="53" y="74"/>
                  </a:cubicBezTo>
                  <a:cubicBezTo>
                    <a:pt x="58" y="32"/>
                    <a:pt x="95" y="0"/>
                    <a:pt x="138" y="0"/>
                  </a:cubicBezTo>
                  <a:cubicBezTo>
                    <a:pt x="170" y="0"/>
                    <a:pt x="200" y="18"/>
                    <a:pt x="214" y="46"/>
                  </a:cubicBezTo>
                  <a:cubicBezTo>
                    <a:pt x="230" y="46"/>
                    <a:pt x="245" y="52"/>
                    <a:pt x="257" y="63"/>
                  </a:cubicBezTo>
                  <a:cubicBezTo>
                    <a:pt x="269" y="75"/>
                    <a:pt x="276" y="92"/>
                    <a:pt x="276" y="109"/>
                  </a:cubicBezTo>
                  <a:cubicBezTo>
                    <a:pt x="276" y="164"/>
                    <a:pt x="220" y="172"/>
                    <a:pt x="219" y="172"/>
                  </a:cubicBezTo>
                  <a:cubicBezTo>
                    <a:pt x="219" y="172"/>
                    <a:pt x="219" y="172"/>
                    <a:pt x="219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/>
            </a:p>
          </p:txBody>
        </p:sp>
        <p:sp>
          <p:nvSpPr>
            <p:cNvPr id="86" name="Freeform 180">
              <a:extLst>
                <a:ext uri="{FF2B5EF4-FFF2-40B4-BE49-F238E27FC236}">
                  <a16:creationId xmlns:a16="http://schemas.microsoft.com/office/drawing/2014/main" id="{810937FB-AEF2-473D-BF1D-8992705D96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4" y="3191"/>
              <a:ext cx="196" cy="195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30" y="132"/>
                    <a:pt x="0" y="102"/>
                    <a:pt x="0" y="66"/>
                  </a:cubicBezTo>
                  <a:cubicBezTo>
                    <a:pt x="0" y="30"/>
                    <a:pt x="30" y="0"/>
                    <a:pt x="66" y="0"/>
                  </a:cubicBezTo>
                  <a:cubicBezTo>
                    <a:pt x="103" y="0"/>
                    <a:pt x="132" y="30"/>
                    <a:pt x="132" y="66"/>
                  </a:cubicBezTo>
                  <a:cubicBezTo>
                    <a:pt x="132" y="102"/>
                    <a:pt x="103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6"/>
                    <a:pt x="36" y="120"/>
                    <a:pt x="66" y="120"/>
                  </a:cubicBezTo>
                  <a:cubicBezTo>
                    <a:pt x="96" y="120"/>
                    <a:pt x="120" y="96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/>
            </a:p>
          </p:txBody>
        </p:sp>
        <p:sp>
          <p:nvSpPr>
            <p:cNvPr id="87" name="Freeform 181">
              <a:extLst>
                <a:ext uri="{FF2B5EF4-FFF2-40B4-BE49-F238E27FC236}">
                  <a16:creationId xmlns:a16="http://schemas.microsoft.com/office/drawing/2014/main" id="{0584E669-FEB1-4AFD-947F-903C65968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" y="3260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5 h 43"/>
                <a:gd name="T8" fmla="*/ 10 w 61"/>
                <a:gd name="T9" fmla="*/ 15 h 43"/>
                <a:gd name="T10" fmla="*/ 24 w 61"/>
                <a:gd name="T11" fmla="*/ 29 h 43"/>
                <a:gd name="T12" fmla="*/ 50 w 61"/>
                <a:gd name="T13" fmla="*/ 3 h 43"/>
                <a:gd name="T14" fmla="*/ 58 w 61"/>
                <a:gd name="T15" fmla="*/ 3 h 43"/>
                <a:gd name="T16" fmla="*/ 58 w 61"/>
                <a:gd name="T17" fmla="*/ 11 h 43"/>
                <a:gd name="T18" fmla="*/ 28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5"/>
                  </a:cubicBezTo>
                  <a:cubicBezTo>
                    <a:pt x="4" y="12"/>
                    <a:pt x="8" y="12"/>
                    <a:pt x="10" y="15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2" y="0"/>
                    <a:pt x="56" y="0"/>
                    <a:pt x="58" y="3"/>
                  </a:cubicBezTo>
                  <a:cubicBezTo>
                    <a:pt x="61" y="5"/>
                    <a:pt x="61" y="9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/>
            </a:p>
          </p:txBody>
        </p:sp>
      </p:grpSp>
      <p:grpSp>
        <p:nvGrpSpPr>
          <p:cNvPr id="88" name="Group 84">
            <a:extLst>
              <a:ext uri="{FF2B5EF4-FFF2-40B4-BE49-F238E27FC236}">
                <a16:creationId xmlns:a16="http://schemas.microsoft.com/office/drawing/2014/main" id="{C78A919F-DB8A-44DE-AF37-52348DE871E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29150" y="2870585"/>
            <a:ext cx="362209" cy="362210"/>
            <a:chOff x="4479" y="1716"/>
            <a:chExt cx="427" cy="427"/>
          </a:xfrm>
          <a:solidFill>
            <a:schemeClr val="bg1">
              <a:lumMod val="50000"/>
            </a:schemeClr>
          </a:solidFill>
        </p:grpSpPr>
        <p:sp>
          <p:nvSpPr>
            <p:cNvPr id="89" name="Freeform 85">
              <a:extLst>
                <a:ext uri="{FF2B5EF4-FFF2-40B4-BE49-F238E27FC236}">
                  <a16:creationId xmlns:a16="http://schemas.microsoft.com/office/drawing/2014/main" id="{EE7C33D6-2F18-4DF4-B77C-576B17E58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" y="1716"/>
              <a:ext cx="427" cy="267"/>
            </a:xfrm>
            <a:custGeom>
              <a:avLst/>
              <a:gdLst>
                <a:gd name="T0" fmla="*/ 52 w 288"/>
                <a:gd name="T1" fmla="*/ 180 h 180"/>
                <a:gd name="T2" fmla="*/ 14 w 288"/>
                <a:gd name="T3" fmla="*/ 165 h 180"/>
                <a:gd name="T4" fmla="*/ 0 w 288"/>
                <a:gd name="T5" fmla="*/ 129 h 180"/>
                <a:gd name="T6" fmla="*/ 19 w 288"/>
                <a:gd name="T7" fmla="*/ 89 h 180"/>
                <a:gd name="T8" fmla="*/ 55 w 288"/>
                <a:gd name="T9" fmla="*/ 78 h 180"/>
                <a:gd name="T10" fmla="*/ 144 w 288"/>
                <a:gd name="T11" fmla="*/ 0 h 180"/>
                <a:gd name="T12" fmla="*/ 224 w 288"/>
                <a:gd name="T13" fmla="*/ 48 h 180"/>
                <a:gd name="T14" fmla="*/ 268 w 288"/>
                <a:gd name="T15" fmla="*/ 66 h 180"/>
                <a:gd name="T16" fmla="*/ 288 w 288"/>
                <a:gd name="T17" fmla="*/ 114 h 180"/>
                <a:gd name="T18" fmla="*/ 231 w 288"/>
                <a:gd name="T19" fmla="*/ 180 h 180"/>
                <a:gd name="T20" fmla="*/ 229 w 288"/>
                <a:gd name="T21" fmla="*/ 168 h 180"/>
                <a:gd name="T22" fmla="*/ 276 w 288"/>
                <a:gd name="T23" fmla="*/ 114 h 180"/>
                <a:gd name="T24" fmla="*/ 259 w 288"/>
                <a:gd name="T25" fmla="*/ 75 h 180"/>
                <a:gd name="T26" fmla="*/ 220 w 288"/>
                <a:gd name="T27" fmla="*/ 60 h 180"/>
                <a:gd name="T28" fmla="*/ 214 w 288"/>
                <a:gd name="T29" fmla="*/ 57 h 180"/>
                <a:gd name="T30" fmla="*/ 144 w 288"/>
                <a:gd name="T31" fmla="*/ 12 h 180"/>
                <a:gd name="T32" fmla="*/ 66 w 288"/>
                <a:gd name="T33" fmla="*/ 85 h 180"/>
                <a:gd name="T34" fmla="*/ 64 w 288"/>
                <a:gd name="T35" fmla="*/ 90 h 180"/>
                <a:gd name="T36" fmla="*/ 59 w 288"/>
                <a:gd name="T37" fmla="*/ 91 h 180"/>
                <a:gd name="T38" fmla="*/ 26 w 288"/>
                <a:gd name="T39" fmla="*/ 99 h 180"/>
                <a:gd name="T40" fmla="*/ 12 w 288"/>
                <a:gd name="T41" fmla="*/ 129 h 180"/>
                <a:gd name="T42" fmla="*/ 22 w 288"/>
                <a:gd name="T43" fmla="*/ 157 h 180"/>
                <a:gd name="T44" fmla="*/ 52 w 288"/>
                <a:gd name="T45" fmla="*/ 168 h 180"/>
                <a:gd name="T46" fmla="*/ 52 w 288"/>
                <a:gd name="T47" fmla="*/ 180 h 180"/>
                <a:gd name="T48" fmla="*/ 52 w 288"/>
                <a:gd name="T4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8" h="180">
                  <a:moveTo>
                    <a:pt x="52" y="180"/>
                  </a:moveTo>
                  <a:cubicBezTo>
                    <a:pt x="49" y="180"/>
                    <a:pt x="28" y="179"/>
                    <a:pt x="14" y="165"/>
                  </a:cubicBezTo>
                  <a:cubicBezTo>
                    <a:pt x="5" y="156"/>
                    <a:pt x="0" y="144"/>
                    <a:pt x="0" y="129"/>
                  </a:cubicBezTo>
                  <a:cubicBezTo>
                    <a:pt x="0" y="114"/>
                    <a:pt x="7" y="99"/>
                    <a:pt x="19" y="89"/>
                  </a:cubicBezTo>
                  <a:cubicBezTo>
                    <a:pt x="29" y="81"/>
                    <a:pt x="42" y="77"/>
                    <a:pt x="55" y="78"/>
                  </a:cubicBezTo>
                  <a:cubicBezTo>
                    <a:pt x="61" y="34"/>
                    <a:pt x="99" y="0"/>
                    <a:pt x="144" y="0"/>
                  </a:cubicBezTo>
                  <a:cubicBezTo>
                    <a:pt x="177" y="0"/>
                    <a:pt x="208" y="19"/>
                    <a:pt x="224" y="48"/>
                  </a:cubicBezTo>
                  <a:cubicBezTo>
                    <a:pt x="240" y="48"/>
                    <a:pt x="256" y="55"/>
                    <a:pt x="268" y="66"/>
                  </a:cubicBezTo>
                  <a:cubicBezTo>
                    <a:pt x="281" y="79"/>
                    <a:pt x="288" y="96"/>
                    <a:pt x="288" y="114"/>
                  </a:cubicBezTo>
                  <a:cubicBezTo>
                    <a:pt x="288" y="172"/>
                    <a:pt x="231" y="180"/>
                    <a:pt x="231" y="180"/>
                  </a:cubicBezTo>
                  <a:cubicBezTo>
                    <a:pt x="229" y="168"/>
                    <a:pt x="229" y="168"/>
                    <a:pt x="229" y="168"/>
                  </a:cubicBezTo>
                  <a:cubicBezTo>
                    <a:pt x="231" y="168"/>
                    <a:pt x="276" y="161"/>
                    <a:pt x="276" y="114"/>
                  </a:cubicBezTo>
                  <a:cubicBezTo>
                    <a:pt x="276" y="99"/>
                    <a:pt x="270" y="85"/>
                    <a:pt x="259" y="75"/>
                  </a:cubicBezTo>
                  <a:cubicBezTo>
                    <a:pt x="249" y="65"/>
                    <a:pt x="235" y="60"/>
                    <a:pt x="220" y="60"/>
                  </a:cubicBezTo>
                  <a:cubicBezTo>
                    <a:pt x="218" y="60"/>
                    <a:pt x="215" y="59"/>
                    <a:pt x="214" y="57"/>
                  </a:cubicBezTo>
                  <a:cubicBezTo>
                    <a:pt x="202" y="30"/>
                    <a:pt x="174" y="12"/>
                    <a:pt x="144" y="12"/>
                  </a:cubicBezTo>
                  <a:cubicBezTo>
                    <a:pt x="103" y="12"/>
                    <a:pt x="69" y="44"/>
                    <a:pt x="66" y="85"/>
                  </a:cubicBezTo>
                  <a:cubicBezTo>
                    <a:pt x="66" y="87"/>
                    <a:pt x="65" y="89"/>
                    <a:pt x="64" y="90"/>
                  </a:cubicBezTo>
                  <a:cubicBezTo>
                    <a:pt x="63" y="91"/>
                    <a:pt x="61" y="91"/>
                    <a:pt x="59" y="91"/>
                  </a:cubicBezTo>
                  <a:cubicBezTo>
                    <a:pt x="47" y="88"/>
                    <a:pt x="36" y="91"/>
                    <a:pt x="26" y="99"/>
                  </a:cubicBezTo>
                  <a:cubicBezTo>
                    <a:pt x="17" y="106"/>
                    <a:pt x="12" y="117"/>
                    <a:pt x="12" y="129"/>
                  </a:cubicBezTo>
                  <a:cubicBezTo>
                    <a:pt x="12" y="141"/>
                    <a:pt x="15" y="150"/>
                    <a:pt x="22" y="157"/>
                  </a:cubicBezTo>
                  <a:cubicBezTo>
                    <a:pt x="34" y="168"/>
                    <a:pt x="52" y="168"/>
                    <a:pt x="52" y="168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52" y="180"/>
                    <a:pt x="52" y="180"/>
                    <a:pt x="52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/>
            </a:p>
          </p:txBody>
        </p:sp>
        <p:sp>
          <p:nvSpPr>
            <p:cNvPr id="90" name="Freeform 86">
              <a:extLst>
                <a:ext uri="{FF2B5EF4-FFF2-40B4-BE49-F238E27FC236}">
                  <a16:creationId xmlns:a16="http://schemas.microsoft.com/office/drawing/2014/main" id="{34221721-7C6D-4414-A404-838986B197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5" y="2036"/>
              <a:ext cx="355" cy="107"/>
            </a:xfrm>
            <a:custGeom>
              <a:avLst/>
              <a:gdLst>
                <a:gd name="T0" fmla="*/ 204 w 240"/>
                <a:gd name="T1" fmla="*/ 72 h 72"/>
                <a:gd name="T2" fmla="*/ 36 w 240"/>
                <a:gd name="T3" fmla="*/ 72 h 72"/>
                <a:gd name="T4" fmla="*/ 0 w 240"/>
                <a:gd name="T5" fmla="*/ 36 h 72"/>
                <a:gd name="T6" fmla="*/ 0 w 240"/>
                <a:gd name="T7" fmla="*/ 6 h 72"/>
                <a:gd name="T8" fmla="*/ 6 w 240"/>
                <a:gd name="T9" fmla="*/ 0 h 72"/>
                <a:gd name="T10" fmla="*/ 234 w 240"/>
                <a:gd name="T11" fmla="*/ 0 h 72"/>
                <a:gd name="T12" fmla="*/ 240 w 240"/>
                <a:gd name="T13" fmla="*/ 6 h 72"/>
                <a:gd name="T14" fmla="*/ 240 w 240"/>
                <a:gd name="T15" fmla="*/ 36 h 72"/>
                <a:gd name="T16" fmla="*/ 204 w 240"/>
                <a:gd name="T17" fmla="*/ 72 h 72"/>
                <a:gd name="T18" fmla="*/ 12 w 240"/>
                <a:gd name="T19" fmla="*/ 12 h 72"/>
                <a:gd name="T20" fmla="*/ 12 w 240"/>
                <a:gd name="T21" fmla="*/ 36 h 72"/>
                <a:gd name="T22" fmla="*/ 36 w 240"/>
                <a:gd name="T23" fmla="*/ 60 h 72"/>
                <a:gd name="T24" fmla="*/ 204 w 240"/>
                <a:gd name="T25" fmla="*/ 60 h 72"/>
                <a:gd name="T26" fmla="*/ 228 w 240"/>
                <a:gd name="T27" fmla="*/ 36 h 72"/>
                <a:gd name="T28" fmla="*/ 228 w 240"/>
                <a:gd name="T29" fmla="*/ 12 h 72"/>
                <a:gd name="T30" fmla="*/ 12 w 240"/>
                <a:gd name="T31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0" h="72">
                  <a:moveTo>
                    <a:pt x="204" y="72"/>
                  </a:moveTo>
                  <a:cubicBezTo>
                    <a:pt x="36" y="72"/>
                    <a:pt x="36" y="72"/>
                    <a:pt x="36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7" y="0"/>
                    <a:pt x="240" y="3"/>
                    <a:pt x="240" y="6"/>
                  </a:cubicBezTo>
                  <a:cubicBezTo>
                    <a:pt x="240" y="36"/>
                    <a:pt x="240" y="36"/>
                    <a:pt x="240" y="36"/>
                  </a:cubicBezTo>
                  <a:cubicBezTo>
                    <a:pt x="240" y="56"/>
                    <a:pt x="224" y="72"/>
                    <a:pt x="204" y="72"/>
                  </a:cubicBezTo>
                  <a:close/>
                  <a:moveTo>
                    <a:pt x="12" y="12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204" y="60"/>
                    <a:pt x="204" y="60"/>
                    <a:pt x="204" y="60"/>
                  </a:cubicBezTo>
                  <a:cubicBezTo>
                    <a:pt x="217" y="60"/>
                    <a:pt x="228" y="49"/>
                    <a:pt x="228" y="36"/>
                  </a:cubicBezTo>
                  <a:cubicBezTo>
                    <a:pt x="228" y="12"/>
                    <a:pt x="228" y="12"/>
                    <a:pt x="228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/>
            </a:p>
          </p:txBody>
        </p:sp>
        <p:sp>
          <p:nvSpPr>
            <p:cNvPr id="91" name="Freeform 87">
              <a:extLst>
                <a:ext uri="{FF2B5EF4-FFF2-40B4-BE49-F238E27FC236}">
                  <a16:creationId xmlns:a16="http://schemas.microsoft.com/office/drawing/2014/main" id="{DB7F0E43-21F1-4853-8F90-FD4C59AAE1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5" y="1929"/>
              <a:ext cx="355" cy="125"/>
            </a:xfrm>
            <a:custGeom>
              <a:avLst/>
              <a:gdLst>
                <a:gd name="T0" fmla="*/ 234 w 240"/>
                <a:gd name="T1" fmla="*/ 84 h 84"/>
                <a:gd name="T2" fmla="*/ 6 w 240"/>
                <a:gd name="T3" fmla="*/ 84 h 84"/>
                <a:gd name="T4" fmla="*/ 1 w 240"/>
                <a:gd name="T5" fmla="*/ 81 h 84"/>
                <a:gd name="T6" fmla="*/ 1 w 240"/>
                <a:gd name="T7" fmla="*/ 76 h 84"/>
                <a:gd name="T8" fmla="*/ 29 w 240"/>
                <a:gd name="T9" fmla="*/ 14 h 84"/>
                <a:gd name="T10" fmla="*/ 51 w 240"/>
                <a:gd name="T11" fmla="*/ 0 h 84"/>
                <a:gd name="T12" fmla="*/ 180 w 240"/>
                <a:gd name="T13" fmla="*/ 0 h 84"/>
                <a:gd name="T14" fmla="*/ 203 w 240"/>
                <a:gd name="T15" fmla="*/ 13 h 84"/>
                <a:gd name="T16" fmla="*/ 239 w 240"/>
                <a:gd name="T17" fmla="*/ 75 h 84"/>
                <a:gd name="T18" fmla="*/ 239 w 240"/>
                <a:gd name="T19" fmla="*/ 81 h 84"/>
                <a:gd name="T20" fmla="*/ 234 w 240"/>
                <a:gd name="T21" fmla="*/ 84 h 84"/>
                <a:gd name="T22" fmla="*/ 15 w 240"/>
                <a:gd name="T23" fmla="*/ 72 h 84"/>
                <a:gd name="T24" fmla="*/ 224 w 240"/>
                <a:gd name="T25" fmla="*/ 72 h 84"/>
                <a:gd name="T26" fmla="*/ 193 w 240"/>
                <a:gd name="T27" fmla="*/ 19 h 84"/>
                <a:gd name="T28" fmla="*/ 180 w 240"/>
                <a:gd name="T29" fmla="*/ 12 h 84"/>
                <a:gd name="T30" fmla="*/ 51 w 240"/>
                <a:gd name="T31" fmla="*/ 12 h 84"/>
                <a:gd name="T32" fmla="*/ 39 w 240"/>
                <a:gd name="T33" fmla="*/ 19 h 84"/>
                <a:gd name="T34" fmla="*/ 15 w 240"/>
                <a:gd name="T35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84">
                  <a:moveTo>
                    <a:pt x="234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4" y="84"/>
                    <a:pt x="2" y="83"/>
                    <a:pt x="1" y="81"/>
                  </a:cubicBezTo>
                  <a:cubicBezTo>
                    <a:pt x="0" y="80"/>
                    <a:pt x="0" y="77"/>
                    <a:pt x="1" y="76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2" y="6"/>
                    <a:pt x="42" y="0"/>
                    <a:pt x="51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9" y="0"/>
                    <a:pt x="199" y="6"/>
                    <a:pt x="203" y="13"/>
                  </a:cubicBezTo>
                  <a:cubicBezTo>
                    <a:pt x="239" y="75"/>
                    <a:pt x="239" y="75"/>
                    <a:pt x="239" y="75"/>
                  </a:cubicBezTo>
                  <a:cubicBezTo>
                    <a:pt x="240" y="77"/>
                    <a:pt x="240" y="79"/>
                    <a:pt x="239" y="81"/>
                  </a:cubicBezTo>
                  <a:cubicBezTo>
                    <a:pt x="238" y="83"/>
                    <a:pt x="236" y="84"/>
                    <a:pt x="234" y="84"/>
                  </a:cubicBezTo>
                  <a:close/>
                  <a:moveTo>
                    <a:pt x="15" y="72"/>
                  </a:moveTo>
                  <a:cubicBezTo>
                    <a:pt x="224" y="72"/>
                    <a:pt x="224" y="72"/>
                    <a:pt x="224" y="72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1" y="16"/>
                    <a:pt x="185" y="12"/>
                    <a:pt x="180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7" y="12"/>
                    <a:pt x="41" y="16"/>
                    <a:pt x="39" y="19"/>
                  </a:cubicBezTo>
                  <a:lnTo>
                    <a:pt x="15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/>
            </a:p>
          </p:txBody>
        </p:sp>
        <p:sp>
          <p:nvSpPr>
            <p:cNvPr id="92" name="Freeform 88">
              <a:extLst>
                <a:ext uri="{FF2B5EF4-FFF2-40B4-BE49-F238E27FC236}">
                  <a16:creationId xmlns:a16="http://schemas.microsoft.com/office/drawing/2014/main" id="{15B2AFAB-F571-4417-A061-96A1DCB0A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" y="2089"/>
              <a:ext cx="71" cy="18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/>
            </a:p>
          </p:txBody>
        </p:sp>
      </p:grpSp>
      <p:grpSp>
        <p:nvGrpSpPr>
          <p:cNvPr id="93" name="Group 91">
            <a:extLst>
              <a:ext uri="{FF2B5EF4-FFF2-40B4-BE49-F238E27FC236}">
                <a16:creationId xmlns:a16="http://schemas.microsoft.com/office/drawing/2014/main" id="{C89C1D34-A382-4679-90E4-4D4ECF9B6C0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04405" y="2270698"/>
            <a:ext cx="411644" cy="348082"/>
            <a:chOff x="5514" y="1758"/>
            <a:chExt cx="408" cy="345"/>
          </a:xfrm>
          <a:solidFill>
            <a:schemeClr val="bg1">
              <a:lumMod val="50000"/>
            </a:schemeClr>
          </a:solidFill>
        </p:grpSpPr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6E298BE1-82E9-4EE1-8DD5-57BA290A2F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77" y="1979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/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55E3DDDC-311A-48ED-AA29-929D178B8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5" y="1926"/>
              <a:ext cx="174" cy="177"/>
            </a:xfrm>
            <a:custGeom>
              <a:avLst/>
              <a:gdLst>
                <a:gd name="T0" fmla="*/ 45 w 118"/>
                <a:gd name="T1" fmla="*/ 120 h 120"/>
                <a:gd name="T2" fmla="*/ 39 w 118"/>
                <a:gd name="T3" fmla="*/ 104 h 120"/>
                <a:gd name="T4" fmla="*/ 22 w 118"/>
                <a:gd name="T5" fmla="*/ 102 h 120"/>
                <a:gd name="T6" fmla="*/ 13 w 118"/>
                <a:gd name="T7" fmla="*/ 100 h 120"/>
                <a:gd name="T8" fmla="*/ 1 w 118"/>
                <a:gd name="T9" fmla="*/ 75 h 120"/>
                <a:gd name="T10" fmla="*/ 12 w 118"/>
                <a:gd name="T11" fmla="*/ 66 h 120"/>
                <a:gd name="T12" fmla="*/ 12 w 118"/>
                <a:gd name="T13" fmla="*/ 53 h 120"/>
                <a:gd name="T14" fmla="*/ 1 w 118"/>
                <a:gd name="T15" fmla="*/ 40 h 120"/>
                <a:gd name="T16" fmla="*/ 17 w 118"/>
                <a:gd name="T17" fmla="*/ 16 h 120"/>
                <a:gd name="T18" fmla="*/ 29 w 118"/>
                <a:gd name="T19" fmla="*/ 22 h 120"/>
                <a:gd name="T20" fmla="*/ 39 w 118"/>
                <a:gd name="T21" fmla="*/ 6 h 120"/>
                <a:gd name="T22" fmla="*/ 69 w 118"/>
                <a:gd name="T23" fmla="*/ 0 h 120"/>
                <a:gd name="T24" fmla="*/ 75 w 118"/>
                <a:gd name="T25" fmla="*/ 15 h 120"/>
                <a:gd name="T26" fmla="*/ 97 w 118"/>
                <a:gd name="T27" fmla="*/ 17 h 120"/>
                <a:gd name="T28" fmla="*/ 117 w 118"/>
                <a:gd name="T29" fmla="*/ 40 h 120"/>
                <a:gd name="T30" fmla="*/ 115 w 118"/>
                <a:gd name="T31" fmla="*/ 48 h 120"/>
                <a:gd name="T32" fmla="*/ 107 w 118"/>
                <a:gd name="T33" fmla="*/ 60 h 120"/>
                <a:gd name="T34" fmla="*/ 115 w 118"/>
                <a:gd name="T35" fmla="*/ 71 h 120"/>
                <a:gd name="T36" fmla="*/ 117 w 118"/>
                <a:gd name="T37" fmla="*/ 79 h 120"/>
                <a:gd name="T38" fmla="*/ 97 w 118"/>
                <a:gd name="T39" fmla="*/ 102 h 120"/>
                <a:gd name="T40" fmla="*/ 75 w 118"/>
                <a:gd name="T41" fmla="*/ 104 h 120"/>
                <a:gd name="T42" fmla="*/ 69 w 118"/>
                <a:gd name="T43" fmla="*/ 120 h 120"/>
                <a:gd name="T44" fmla="*/ 63 w 118"/>
                <a:gd name="T45" fmla="*/ 108 h 120"/>
                <a:gd name="T46" fmla="*/ 68 w 118"/>
                <a:gd name="T47" fmla="*/ 94 h 120"/>
                <a:gd name="T48" fmla="*/ 90 w 118"/>
                <a:gd name="T49" fmla="*/ 85 h 120"/>
                <a:gd name="T50" fmla="*/ 104 w 118"/>
                <a:gd name="T51" fmla="*/ 78 h 120"/>
                <a:gd name="T52" fmla="*/ 94 w 118"/>
                <a:gd name="T53" fmla="*/ 68 h 120"/>
                <a:gd name="T54" fmla="*/ 94 w 118"/>
                <a:gd name="T55" fmla="*/ 51 h 120"/>
                <a:gd name="T56" fmla="*/ 104 w 118"/>
                <a:gd name="T57" fmla="*/ 41 h 120"/>
                <a:gd name="T58" fmla="*/ 90 w 118"/>
                <a:gd name="T59" fmla="*/ 34 h 120"/>
                <a:gd name="T60" fmla="*/ 68 w 118"/>
                <a:gd name="T61" fmla="*/ 25 h 120"/>
                <a:gd name="T62" fmla="*/ 63 w 118"/>
                <a:gd name="T63" fmla="*/ 12 h 120"/>
                <a:gd name="T64" fmla="*/ 51 w 118"/>
                <a:gd name="T65" fmla="*/ 19 h 120"/>
                <a:gd name="T66" fmla="*/ 34 w 118"/>
                <a:gd name="T67" fmla="*/ 33 h 120"/>
                <a:gd name="T68" fmla="*/ 20 w 118"/>
                <a:gd name="T69" fmla="*/ 30 h 120"/>
                <a:gd name="T70" fmla="*/ 21 w 118"/>
                <a:gd name="T71" fmla="*/ 45 h 120"/>
                <a:gd name="T72" fmla="*/ 23 w 118"/>
                <a:gd name="T73" fmla="*/ 60 h 120"/>
                <a:gd name="T74" fmla="*/ 22 w 118"/>
                <a:gd name="T75" fmla="*/ 74 h 120"/>
                <a:gd name="T76" fmla="*/ 21 w 118"/>
                <a:gd name="T77" fmla="*/ 89 h 120"/>
                <a:gd name="T78" fmla="*/ 34 w 118"/>
                <a:gd name="T79" fmla="*/ 86 h 120"/>
                <a:gd name="T80" fmla="*/ 51 w 118"/>
                <a:gd name="T81" fmla="*/ 10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120">
                  <a:moveTo>
                    <a:pt x="69" y="120"/>
                  </a:moveTo>
                  <a:cubicBezTo>
                    <a:pt x="45" y="120"/>
                    <a:pt x="45" y="120"/>
                    <a:pt x="45" y="120"/>
                  </a:cubicBezTo>
                  <a:cubicBezTo>
                    <a:pt x="42" y="120"/>
                    <a:pt x="39" y="117"/>
                    <a:pt x="39" y="114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36" y="102"/>
                    <a:pt x="32" y="100"/>
                    <a:pt x="29" y="97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20" y="103"/>
                    <a:pt x="19" y="103"/>
                    <a:pt x="17" y="103"/>
                  </a:cubicBezTo>
                  <a:cubicBezTo>
                    <a:pt x="16" y="102"/>
                    <a:pt x="14" y="101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1" y="55"/>
                    <a:pt x="12" y="53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6"/>
                    <a:pt x="0" y="43"/>
                    <a:pt x="1" y="4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8"/>
                    <a:pt x="15" y="17"/>
                    <a:pt x="17" y="16"/>
                  </a:cubicBezTo>
                  <a:cubicBezTo>
                    <a:pt x="18" y="16"/>
                    <a:pt x="20" y="16"/>
                    <a:pt x="21" y="17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2" y="19"/>
                    <a:pt x="36" y="17"/>
                    <a:pt x="39" y="1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2"/>
                    <a:pt x="42" y="0"/>
                    <a:pt x="45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5" y="2"/>
                    <a:pt x="75" y="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9" y="16"/>
                    <a:pt x="84" y="19"/>
                    <a:pt x="88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100" y="15"/>
                    <a:pt x="104" y="16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3"/>
                    <a:pt x="118" y="44"/>
                  </a:cubicBezTo>
                  <a:cubicBezTo>
                    <a:pt x="118" y="46"/>
                    <a:pt x="117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6" y="72"/>
                    <a:pt x="117" y="73"/>
                    <a:pt x="118" y="75"/>
                  </a:cubicBezTo>
                  <a:cubicBezTo>
                    <a:pt x="118" y="76"/>
                    <a:pt x="118" y="78"/>
                    <a:pt x="117" y="79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3" y="103"/>
                    <a:pt x="100" y="104"/>
                    <a:pt x="97" y="102"/>
                  </a:cubicBezTo>
                  <a:cubicBezTo>
                    <a:pt x="88" y="97"/>
                    <a:pt x="88" y="97"/>
                    <a:pt x="88" y="97"/>
                  </a:cubicBezTo>
                  <a:cubicBezTo>
                    <a:pt x="84" y="100"/>
                    <a:pt x="79" y="103"/>
                    <a:pt x="75" y="10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5" y="117"/>
                    <a:pt x="73" y="120"/>
                    <a:pt x="69" y="120"/>
                  </a:cubicBezTo>
                  <a:close/>
                  <a:moveTo>
                    <a:pt x="51" y="108"/>
                  </a:moveTo>
                  <a:cubicBezTo>
                    <a:pt x="63" y="108"/>
                    <a:pt x="63" y="108"/>
                    <a:pt x="63" y="108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3" y="97"/>
                    <a:pt x="65" y="95"/>
                    <a:pt x="68" y="94"/>
                  </a:cubicBezTo>
                  <a:cubicBezTo>
                    <a:pt x="74" y="92"/>
                    <a:pt x="80" y="89"/>
                    <a:pt x="83" y="86"/>
                  </a:cubicBezTo>
                  <a:cubicBezTo>
                    <a:pt x="85" y="84"/>
                    <a:pt x="88" y="84"/>
                    <a:pt x="90" y="85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5" y="73"/>
                    <a:pt x="94" y="70"/>
                    <a:pt x="94" y="68"/>
                  </a:cubicBezTo>
                  <a:cubicBezTo>
                    <a:pt x="95" y="66"/>
                    <a:pt x="95" y="63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88" y="36"/>
                    <a:pt x="85" y="35"/>
                    <a:pt x="83" y="33"/>
                  </a:cubicBezTo>
                  <a:cubicBezTo>
                    <a:pt x="80" y="30"/>
                    <a:pt x="74" y="27"/>
                    <a:pt x="68" y="25"/>
                  </a:cubicBezTo>
                  <a:cubicBezTo>
                    <a:pt x="65" y="24"/>
                    <a:pt x="63" y="22"/>
                    <a:pt x="63" y="19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22"/>
                    <a:pt x="50" y="24"/>
                    <a:pt x="47" y="25"/>
                  </a:cubicBezTo>
                  <a:cubicBezTo>
                    <a:pt x="43" y="27"/>
                    <a:pt x="38" y="29"/>
                    <a:pt x="34" y="33"/>
                  </a:cubicBezTo>
                  <a:cubicBezTo>
                    <a:pt x="32" y="35"/>
                    <a:pt x="29" y="36"/>
                    <a:pt x="26" y="34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4" y="46"/>
                    <a:pt x="25" y="49"/>
                    <a:pt x="24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0"/>
                    <a:pt x="24" y="73"/>
                    <a:pt x="22" y="74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9" y="84"/>
                    <a:pt x="32" y="84"/>
                    <a:pt x="34" y="86"/>
                  </a:cubicBezTo>
                  <a:cubicBezTo>
                    <a:pt x="38" y="90"/>
                    <a:pt x="43" y="93"/>
                    <a:pt x="47" y="94"/>
                  </a:cubicBezTo>
                  <a:cubicBezTo>
                    <a:pt x="50" y="95"/>
                    <a:pt x="51" y="97"/>
                    <a:pt x="51" y="100"/>
                  </a:cubicBezTo>
                  <a:lnTo>
                    <a:pt x="51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/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9D91B68E-2119-48ED-9398-B0D222749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4" y="1758"/>
              <a:ext cx="408" cy="256"/>
            </a:xfrm>
            <a:custGeom>
              <a:avLst/>
              <a:gdLst>
                <a:gd name="T0" fmla="*/ 219 w 276"/>
                <a:gd name="T1" fmla="*/ 173 h 173"/>
                <a:gd name="T2" fmla="*/ 213 w 276"/>
                <a:gd name="T3" fmla="*/ 167 h 173"/>
                <a:gd name="T4" fmla="*/ 218 w 276"/>
                <a:gd name="T5" fmla="*/ 161 h 173"/>
                <a:gd name="T6" fmla="*/ 264 w 276"/>
                <a:gd name="T7" fmla="*/ 109 h 173"/>
                <a:gd name="T8" fmla="*/ 248 w 276"/>
                <a:gd name="T9" fmla="*/ 72 h 173"/>
                <a:gd name="T10" fmla="*/ 211 w 276"/>
                <a:gd name="T11" fmla="*/ 58 h 173"/>
                <a:gd name="T12" fmla="*/ 205 w 276"/>
                <a:gd name="T13" fmla="*/ 55 h 173"/>
                <a:gd name="T14" fmla="*/ 138 w 276"/>
                <a:gd name="T15" fmla="*/ 12 h 173"/>
                <a:gd name="T16" fmla="*/ 64 w 276"/>
                <a:gd name="T17" fmla="*/ 82 h 173"/>
                <a:gd name="T18" fmla="*/ 62 w 276"/>
                <a:gd name="T19" fmla="*/ 86 h 173"/>
                <a:gd name="T20" fmla="*/ 57 w 276"/>
                <a:gd name="T21" fmla="*/ 87 h 173"/>
                <a:gd name="T22" fmla="*/ 26 w 276"/>
                <a:gd name="T23" fmla="*/ 95 h 173"/>
                <a:gd name="T24" fmla="*/ 12 w 276"/>
                <a:gd name="T25" fmla="*/ 124 h 173"/>
                <a:gd name="T26" fmla="*/ 49 w 276"/>
                <a:gd name="T27" fmla="*/ 160 h 173"/>
                <a:gd name="T28" fmla="*/ 54 w 276"/>
                <a:gd name="T29" fmla="*/ 167 h 173"/>
                <a:gd name="T30" fmla="*/ 48 w 276"/>
                <a:gd name="T31" fmla="*/ 172 h 173"/>
                <a:gd name="T32" fmla="*/ 0 w 276"/>
                <a:gd name="T33" fmla="*/ 124 h 173"/>
                <a:gd name="T34" fmla="*/ 18 w 276"/>
                <a:gd name="T35" fmla="*/ 86 h 173"/>
                <a:gd name="T36" fmla="*/ 53 w 276"/>
                <a:gd name="T37" fmla="*/ 75 h 173"/>
                <a:gd name="T38" fmla="*/ 138 w 276"/>
                <a:gd name="T39" fmla="*/ 0 h 173"/>
                <a:gd name="T40" fmla="*/ 214 w 276"/>
                <a:gd name="T41" fmla="*/ 46 h 173"/>
                <a:gd name="T42" fmla="*/ 257 w 276"/>
                <a:gd name="T43" fmla="*/ 64 h 173"/>
                <a:gd name="T44" fmla="*/ 276 w 276"/>
                <a:gd name="T45" fmla="*/ 109 h 173"/>
                <a:gd name="T46" fmla="*/ 219 w 276"/>
                <a:gd name="T47" fmla="*/ 173 h 173"/>
                <a:gd name="T48" fmla="*/ 219 w 276"/>
                <a:gd name="T49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6" h="173">
                  <a:moveTo>
                    <a:pt x="219" y="173"/>
                  </a:moveTo>
                  <a:cubicBezTo>
                    <a:pt x="216" y="173"/>
                    <a:pt x="213" y="170"/>
                    <a:pt x="213" y="167"/>
                  </a:cubicBezTo>
                  <a:cubicBezTo>
                    <a:pt x="212" y="164"/>
                    <a:pt x="215" y="161"/>
                    <a:pt x="218" y="161"/>
                  </a:cubicBezTo>
                  <a:cubicBezTo>
                    <a:pt x="220" y="160"/>
                    <a:pt x="264" y="154"/>
                    <a:pt x="264" y="109"/>
                  </a:cubicBezTo>
                  <a:cubicBezTo>
                    <a:pt x="264" y="95"/>
                    <a:pt x="259" y="82"/>
                    <a:pt x="248" y="72"/>
                  </a:cubicBezTo>
                  <a:cubicBezTo>
                    <a:pt x="238" y="62"/>
                    <a:pt x="225" y="57"/>
                    <a:pt x="211" y="58"/>
                  </a:cubicBezTo>
                  <a:cubicBezTo>
                    <a:pt x="209" y="58"/>
                    <a:pt x="206" y="57"/>
                    <a:pt x="205" y="55"/>
                  </a:cubicBezTo>
                  <a:cubicBezTo>
                    <a:pt x="193" y="29"/>
                    <a:pt x="167" y="12"/>
                    <a:pt x="138" y="12"/>
                  </a:cubicBezTo>
                  <a:cubicBezTo>
                    <a:pt x="99" y="12"/>
                    <a:pt x="66" y="43"/>
                    <a:pt x="64" y="82"/>
                  </a:cubicBezTo>
                  <a:cubicBezTo>
                    <a:pt x="64" y="84"/>
                    <a:pt x="63" y="85"/>
                    <a:pt x="62" y="86"/>
                  </a:cubicBezTo>
                  <a:cubicBezTo>
                    <a:pt x="60" y="87"/>
                    <a:pt x="59" y="88"/>
                    <a:pt x="57" y="87"/>
                  </a:cubicBezTo>
                  <a:cubicBezTo>
                    <a:pt x="46" y="85"/>
                    <a:pt x="35" y="88"/>
                    <a:pt x="26" y="95"/>
                  </a:cubicBezTo>
                  <a:cubicBezTo>
                    <a:pt x="17" y="102"/>
                    <a:pt x="12" y="112"/>
                    <a:pt x="12" y="124"/>
                  </a:cubicBezTo>
                  <a:cubicBezTo>
                    <a:pt x="12" y="153"/>
                    <a:pt x="35" y="159"/>
                    <a:pt x="49" y="160"/>
                  </a:cubicBezTo>
                  <a:cubicBezTo>
                    <a:pt x="52" y="161"/>
                    <a:pt x="55" y="164"/>
                    <a:pt x="54" y="167"/>
                  </a:cubicBezTo>
                  <a:cubicBezTo>
                    <a:pt x="54" y="170"/>
                    <a:pt x="51" y="173"/>
                    <a:pt x="48" y="172"/>
                  </a:cubicBezTo>
                  <a:cubicBezTo>
                    <a:pt x="37" y="171"/>
                    <a:pt x="0" y="165"/>
                    <a:pt x="0" y="124"/>
                  </a:cubicBezTo>
                  <a:cubicBezTo>
                    <a:pt x="0" y="109"/>
                    <a:pt x="7" y="95"/>
                    <a:pt x="18" y="86"/>
                  </a:cubicBezTo>
                  <a:cubicBezTo>
                    <a:pt x="28" y="78"/>
                    <a:pt x="40" y="74"/>
                    <a:pt x="53" y="75"/>
                  </a:cubicBezTo>
                  <a:cubicBezTo>
                    <a:pt x="58" y="32"/>
                    <a:pt x="95" y="0"/>
                    <a:pt x="138" y="0"/>
                  </a:cubicBezTo>
                  <a:cubicBezTo>
                    <a:pt x="170" y="0"/>
                    <a:pt x="200" y="18"/>
                    <a:pt x="214" y="46"/>
                  </a:cubicBezTo>
                  <a:cubicBezTo>
                    <a:pt x="230" y="46"/>
                    <a:pt x="245" y="52"/>
                    <a:pt x="257" y="64"/>
                  </a:cubicBezTo>
                  <a:cubicBezTo>
                    <a:pt x="269" y="76"/>
                    <a:pt x="276" y="92"/>
                    <a:pt x="276" y="109"/>
                  </a:cubicBezTo>
                  <a:cubicBezTo>
                    <a:pt x="276" y="165"/>
                    <a:pt x="220" y="173"/>
                    <a:pt x="219" y="173"/>
                  </a:cubicBezTo>
                  <a:cubicBezTo>
                    <a:pt x="219" y="173"/>
                    <a:pt x="219" y="173"/>
                    <a:pt x="219" y="1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/>
            </a:p>
          </p:txBody>
        </p:sp>
      </p:grpSp>
      <p:grpSp>
        <p:nvGrpSpPr>
          <p:cNvPr id="97" name="Group 141">
            <a:extLst>
              <a:ext uri="{FF2B5EF4-FFF2-40B4-BE49-F238E27FC236}">
                <a16:creationId xmlns:a16="http://schemas.microsoft.com/office/drawing/2014/main" id="{810578BF-8C49-4FB3-B92E-255B67FFDF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783883" y="5679628"/>
            <a:ext cx="403570" cy="368779"/>
            <a:chOff x="2400" y="2996"/>
            <a:chExt cx="464" cy="424"/>
          </a:xfrm>
          <a:solidFill>
            <a:schemeClr val="bg1">
              <a:lumMod val="50000"/>
            </a:schemeClr>
          </a:solidFill>
        </p:grpSpPr>
        <p:sp>
          <p:nvSpPr>
            <p:cNvPr id="98" name="Freeform 142">
              <a:extLst>
                <a:ext uri="{FF2B5EF4-FFF2-40B4-BE49-F238E27FC236}">
                  <a16:creationId xmlns:a16="http://schemas.microsoft.com/office/drawing/2014/main" id="{E650F2EC-1C6C-47C4-99EC-9C1CF6B6BC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5" y="2996"/>
              <a:ext cx="198" cy="197"/>
            </a:xfrm>
            <a:custGeom>
              <a:avLst/>
              <a:gdLst>
                <a:gd name="T0" fmla="*/ 11 w 134"/>
                <a:gd name="T1" fmla="*/ 111 h 133"/>
                <a:gd name="T2" fmla="*/ 0 w 134"/>
                <a:gd name="T3" fmla="*/ 122 h 133"/>
                <a:gd name="T4" fmla="*/ 11 w 134"/>
                <a:gd name="T5" fmla="*/ 133 h 133"/>
                <a:gd name="T6" fmla="*/ 22 w 134"/>
                <a:gd name="T7" fmla="*/ 122 h 133"/>
                <a:gd name="T8" fmla="*/ 22 w 134"/>
                <a:gd name="T9" fmla="*/ 120 h 133"/>
                <a:gd name="T10" fmla="*/ 74 w 134"/>
                <a:gd name="T11" fmla="*/ 68 h 133"/>
                <a:gd name="T12" fmla="*/ 99 w 134"/>
                <a:gd name="T13" fmla="*/ 68 h 133"/>
                <a:gd name="T14" fmla="*/ 103 w 134"/>
                <a:gd name="T15" fmla="*/ 66 h 133"/>
                <a:gd name="T16" fmla="*/ 131 w 134"/>
                <a:gd name="T17" fmla="*/ 39 h 133"/>
                <a:gd name="T18" fmla="*/ 133 w 134"/>
                <a:gd name="T19" fmla="*/ 32 h 133"/>
                <a:gd name="T20" fmla="*/ 127 w 134"/>
                <a:gd name="T21" fmla="*/ 28 h 133"/>
                <a:gd name="T22" fmla="*/ 105 w 134"/>
                <a:gd name="T23" fmla="*/ 28 h 133"/>
                <a:gd name="T24" fmla="*/ 105 w 134"/>
                <a:gd name="T25" fmla="*/ 6 h 133"/>
                <a:gd name="T26" fmla="*/ 101 w 134"/>
                <a:gd name="T27" fmla="*/ 1 h 133"/>
                <a:gd name="T28" fmla="*/ 95 w 134"/>
                <a:gd name="T29" fmla="*/ 2 h 133"/>
                <a:gd name="T30" fmla="*/ 67 w 134"/>
                <a:gd name="T31" fmla="*/ 30 h 133"/>
                <a:gd name="T32" fmla="*/ 65 w 134"/>
                <a:gd name="T33" fmla="*/ 34 h 133"/>
                <a:gd name="T34" fmla="*/ 65 w 134"/>
                <a:gd name="T35" fmla="*/ 59 h 133"/>
                <a:gd name="T36" fmla="*/ 13 w 134"/>
                <a:gd name="T37" fmla="*/ 111 h 133"/>
                <a:gd name="T38" fmla="*/ 11 w 134"/>
                <a:gd name="T39" fmla="*/ 111 h 133"/>
                <a:gd name="T40" fmla="*/ 78 w 134"/>
                <a:gd name="T41" fmla="*/ 37 h 133"/>
                <a:gd name="T42" fmla="*/ 93 w 134"/>
                <a:gd name="T43" fmla="*/ 22 h 133"/>
                <a:gd name="T44" fmla="*/ 93 w 134"/>
                <a:gd name="T45" fmla="*/ 34 h 133"/>
                <a:gd name="T46" fmla="*/ 95 w 134"/>
                <a:gd name="T47" fmla="*/ 39 h 133"/>
                <a:gd name="T48" fmla="*/ 99 w 134"/>
                <a:gd name="T49" fmla="*/ 41 h 133"/>
                <a:gd name="T50" fmla="*/ 112 w 134"/>
                <a:gd name="T51" fmla="*/ 41 h 133"/>
                <a:gd name="T52" fmla="*/ 96 w 134"/>
                <a:gd name="T53" fmla="*/ 56 h 133"/>
                <a:gd name="T54" fmla="*/ 78 w 134"/>
                <a:gd name="T55" fmla="*/ 56 h 133"/>
                <a:gd name="T56" fmla="*/ 78 w 134"/>
                <a:gd name="T57" fmla="*/ 3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4" h="133">
                  <a:moveTo>
                    <a:pt x="11" y="111"/>
                  </a:moveTo>
                  <a:cubicBezTo>
                    <a:pt x="5" y="111"/>
                    <a:pt x="0" y="116"/>
                    <a:pt x="0" y="122"/>
                  </a:cubicBezTo>
                  <a:cubicBezTo>
                    <a:pt x="0" y="128"/>
                    <a:pt x="5" y="133"/>
                    <a:pt x="11" y="133"/>
                  </a:cubicBezTo>
                  <a:cubicBezTo>
                    <a:pt x="17" y="133"/>
                    <a:pt x="22" y="128"/>
                    <a:pt x="22" y="122"/>
                  </a:cubicBezTo>
                  <a:cubicBezTo>
                    <a:pt x="22" y="122"/>
                    <a:pt x="22" y="121"/>
                    <a:pt x="22" y="120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99" y="68"/>
                    <a:pt x="99" y="68"/>
                    <a:pt x="99" y="68"/>
                  </a:cubicBezTo>
                  <a:cubicBezTo>
                    <a:pt x="101" y="68"/>
                    <a:pt x="102" y="68"/>
                    <a:pt x="103" y="66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33" y="37"/>
                    <a:pt x="134" y="34"/>
                    <a:pt x="133" y="32"/>
                  </a:cubicBezTo>
                  <a:cubicBezTo>
                    <a:pt x="132" y="29"/>
                    <a:pt x="129" y="28"/>
                    <a:pt x="127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105" y="4"/>
                    <a:pt x="104" y="2"/>
                    <a:pt x="101" y="1"/>
                  </a:cubicBezTo>
                  <a:cubicBezTo>
                    <a:pt x="99" y="0"/>
                    <a:pt x="96" y="0"/>
                    <a:pt x="95" y="2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6" y="31"/>
                    <a:pt x="65" y="33"/>
                    <a:pt x="65" y="34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13" y="111"/>
                    <a:pt x="13" y="111"/>
                    <a:pt x="13" y="111"/>
                  </a:cubicBezTo>
                  <a:cubicBezTo>
                    <a:pt x="12" y="111"/>
                    <a:pt x="12" y="111"/>
                    <a:pt x="11" y="111"/>
                  </a:cubicBezTo>
                  <a:close/>
                  <a:moveTo>
                    <a:pt x="78" y="37"/>
                  </a:moveTo>
                  <a:cubicBezTo>
                    <a:pt x="93" y="22"/>
                    <a:pt x="93" y="22"/>
                    <a:pt x="93" y="22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3" y="36"/>
                    <a:pt x="93" y="38"/>
                    <a:pt x="95" y="39"/>
                  </a:cubicBezTo>
                  <a:cubicBezTo>
                    <a:pt x="96" y="40"/>
                    <a:pt x="97" y="41"/>
                    <a:pt x="99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78" y="56"/>
                    <a:pt x="78" y="56"/>
                    <a:pt x="78" y="56"/>
                  </a:cubicBezTo>
                  <a:lnTo>
                    <a:pt x="7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/>
            </a:p>
          </p:txBody>
        </p:sp>
        <p:sp>
          <p:nvSpPr>
            <p:cNvPr id="99" name="Freeform 143">
              <a:extLst>
                <a:ext uri="{FF2B5EF4-FFF2-40B4-BE49-F238E27FC236}">
                  <a16:creationId xmlns:a16="http://schemas.microsoft.com/office/drawing/2014/main" id="{36B2E581-DB30-47E7-B895-649B19C22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5" y="3051"/>
              <a:ext cx="252" cy="252"/>
            </a:xfrm>
            <a:custGeom>
              <a:avLst/>
              <a:gdLst>
                <a:gd name="T0" fmla="*/ 123 w 170"/>
                <a:gd name="T1" fmla="*/ 16 h 170"/>
                <a:gd name="T2" fmla="*/ 120 w 170"/>
                <a:gd name="T3" fmla="*/ 8 h 170"/>
                <a:gd name="T4" fmla="*/ 120 w 170"/>
                <a:gd name="T5" fmla="*/ 8 h 170"/>
                <a:gd name="T6" fmla="*/ 85 w 170"/>
                <a:gd name="T7" fmla="*/ 0 h 170"/>
                <a:gd name="T8" fmla="*/ 0 w 170"/>
                <a:gd name="T9" fmla="*/ 85 h 170"/>
                <a:gd name="T10" fmla="*/ 85 w 170"/>
                <a:gd name="T11" fmla="*/ 170 h 170"/>
                <a:gd name="T12" fmla="*/ 170 w 170"/>
                <a:gd name="T13" fmla="*/ 85 h 170"/>
                <a:gd name="T14" fmla="*/ 162 w 170"/>
                <a:gd name="T15" fmla="*/ 50 h 170"/>
                <a:gd name="T16" fmla="*/ 159 w 170"/>
                <a:gd name="T17" fmla="*/ 47 h 170"/>
                <a:gd name="T18" fmla="*/ 154 w 170"/>
                <a:gd name="T19" fmla="*/ 47 h 170"/>
                <a:gd name="T20" fmla="*/ 151 w 170"/>
                <a:gd name="T21" fmla="*/ 51 h 170"/>
                <a:gd name="T22" fmla="*/ 151 w 170"/>
                <a:gd name="T23" fmla="*/ 55 h 170"/>
                <a:gd name="T24" fmla="*/ 157 w 170"/>
                <a:gd name="T25" fmla="*/ 85 h 170"/>
                <a:gd name="T26" fmla="*/ 85 w 170"/>
                <a:gd name="T27" fmla="*/ 158 h 170"/>
                <a:gd name="T28" fmla="*/ 13 w 170"/>
                <a:gd name="T29" fmla="*/ 85 h 170"/>
                <a:gd name="T30" fmla="*/ 85 w 170"/>
                <a:gd name="T31" fmla="*/ 13 h 170"/>
                <a:gd name="T32" fmla="*/ 115 w 170"/>
                <a:gd name="T33" fmla="*/ 19 h 170"/>
                <a:gd name="T34" fmla="*/ 123 w 170"/>
                <a:gd name="T35" fmla="*/ 1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0" h="170">
                  <a:moveTo>
                    <a:pt x="123" y="16"/>
                  </a:moveTo>
                  <a:cubicBezTo>
                    <a:pt x="125" y="13"/>
                    <a:pt x="123" y="9"/>
                    <a:pt x="120" y="8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09" y="3"/>
                    <a:pt x="97" y="0"/>
                    <a:pt x="85" y="0"/>
                  </a:cubicBezTo>
                  <a:cubicBezTo>
                    <a:pt x="38" y="0"/>
                    <a:pt x="0" y="38"/>
                    <a:pt x="0" y="85"/>
                  </a:cubicBezTo>
                  <a:cubicBezTo>
                    <a:pt x="0" y="132"/>
                    <a:pt x="38" y="170"/>
                    <a:pt x="85" y="170"/>
                  </a:cubicBezTo>
                  <a:cubicBezTo>
                    <a:pt x="132" y="170"/>
                    <a:pt x="170" y="132"/>
                    <a:pt x="170" y="85"/>
                  </a:cubicBezTo>
                  <a:cubicBezTo>
                    <a:pt x="170" y="73"/>
                    <a:pt x="168" y="61"/>
                    <a:pt x="162" y="50"/>
                  </a:cubicBezTo>
                  <a:cubicBezTo>
                    <a:pt x="162" y="49"/>
                    <a:pt x="161" y="47"/>
                    <a:pt x="159" y="47"/>
                  </a:cubicBezTo>
                  <a:cubicBezTo>
                    <a:pt x="157" y="46"/>
                    <a:pt x="156" y="46"/>
                    <a:pt x="154" y="47"/>
                  </a:cubicBezTo>
                  <a:cubicBezTo>
                    <a:pt x="153" y="48"/>
                    <a:pt x="151" y="49"/>
                    <a:pt x="151" y="51"/>
                  </a:cubicBezTo>
                  <a:cubicBezTo>
                    <a:pt x="150" y="52"/>
                    <a:pt x="150" y="54"/>
                    <a:pt x="151" y="55"/>
                  </a:cubicBezTo>
                  <a:cubicBezTo>
                    <a:pt x="155" y="65"/>
                    <a:pt x="157" y="75"/>
                    <a:pt x="157" y="85"/>
                  </a:cubicBezTo>
                  <a:cubicBezTo>
                    <a:pt x="157" y="125"/>
                    <a:pt x="125" y="157"/>
                    <a:pt x="85" y="158"/>
                  </a:cubicBezTo>
                  <a:cubicBezTo>
                    <a:pt x="45" y="157"/>
                    <a:pt x="13" y="125"/>
                    <a:pt x="13" y="85"/>
                  </a:cubicBezTo>
                  <a:cubicBezTo>
                    <a:pt x="13" y="45"/>
                    <a:pt x="45" y="13"/>
                    <a:pt x="85" y="13"/>
                  </a:cubicBezTo>
                  <a:cubicBezTo>
                    <a:pt x="95" y="13"/>
                    <a:pt x="105" y="15"/>
                    <a:pt x="115" y="19"/>
                  </a:cubicBezTo>
                  <a:cubicBezTo>
                    <a:pt x="118" y="21"/>
                    <a:pt x="122" y="19"/>
                    <a:pt x="12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/>
            </a:p>
          </p:txBody>
        </p:sp>
        <p:sp>
          <p:nvSpPr>
            <p:cNvPr id="100" name="Freeform 144">
              <a:extLst>
                <a:ext uri="{FF2B5EF4-FFF2-40B4-BE49-F238E27FC236}">
                  <a16:creationId xmlns:a16="http://schemas.microsoft.com/office/drawing/2014/main" id="{FCF0B46C-D76A-40FA-B16A-F9C22A0FA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0" y="3106"/>
              <a:ext cx="142" cy="142"/>
            </a:xfrm>
            <a:custGeom>
              <a:avLst/>
              <a:gdLst>
                <a:gd name="T0" fmla="*/ 48 w 96"/>
                <a:gd name="T1" fmla="*/ 13 h 96"/>
                <a:gd name="T2" fmla="*/ 56 w 96"/>
                <a:gd name="T3" fmla="*/ 14 h 96"/>
                <a:gd name="T4" fmla="*/ 64 w 96"/>
                <a:gd name="T5" fmla="*/ 9 h 96"/>
                <a:gd name="T6" fmla="*/ 59 w 96"/>
                <a:gd name="T7" fmla="*/ 1 h 96"/>
                <a:gd name="T8" fmla="*/ 48 w 96"/>
                <a:gd name="T9" fmla="*/ 0 h 96"/>
                <a:gd name="T10" fmla="*/ 0 w 96"/>
                <a:gd name="T11" fmla="*/ 48 h 96"/>
                <a:gd name="T12" fmla="*/ 48 w 96"/>
                <a:gd name="T13" fmla="*/ 96 h 96"/>
                <a:gd name="T14" fmla="*/ 96 w 96"/>
                <a:gd name="T15" fmla="*/ 48 h 96"/>
                <a:gd name="T16" fmla="*/ 95 w 96"/>
                <a:gd name="T17" fmla="*/ 38 h 96"/>
                <a:gd name="T18" fmla="*/ 92 w 96"/>
                <a:gd name="T19" fmla="*/ 34 h 96"/>
                <a:gd name="T20" fmla="*/ 87 w 96"/>
                <a:gd name="T21" fmla="*/ 33 h 96"/>
                <a:gd name="T22" fmla="*/ 83 w 96"/>
                <a:gd name="T23" fmla="*/ 36 h 96"/>
                <a:gd name="T24" fmla="*/ 83 w 96"/>
                <a:gd name="T25" fmla="*/ 40 h 96"/>
                <a:gd name="T26" fmla="*/ 83 w 96"/>
                <a:gd name="T27" fmla="*/ 48 h 96"/>
                <a:gd name="T28" fmla="*/ 48 w 96"/>
                <a:gd name="T29" fmla="*/ 84 h 96"/>
                <a:gd name="T30" fmla="*/ 13 w 96"/>
                <a:gd name="T31" fmla="*/ 48 h 96"/>
                <a:gd name="T32" fmla="*/ 48 w 96"/>
                <a:gd name="T33" fmla="*/ 1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96">
                  <a:moveTo>
                    <a:pt x="48" y="13"/>
                  </a:moveTo>
                  <a:cubicBezTo>
                    <a:pt x="51" y="13"/>
                    <a:pt x="53" y="13"/>
                    <a:pt x="56" y="14"/>
                  </a:cubicBezTo>
                  <a:cubicBezTo>
                    <a:pt x="59" y="15"/>
                    <a:pt x="63" y="12"/>
                    <a:pt x="64" y="9"/>
                  </a:cubicBezTo>
                  <a:cubicBezTo>
                    <a:pt x="64" y="6"/>
                    <a:pt x="62" y="2"/>
                    <a:pt x="59" y="1"/>
                  </a:cubicBezTo>
                  <a:cubicBezTo>
                    <a:pt x="55" y="1"/>
                    <a:pt x="52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45"/>
                    <a:pt x="96" y="41"/>
                    <a:pt x="95" y="38"/>
                  </a:cubicBezTo>
                  <a:cubicBezTo>
                    <a:pt x="94" y="36"/>
                    <a:pt x="93" y="34"/>
                    <a:pt x="92" y="34"/>
                  </a:cubicBezTo>
                  <a:cubicBezTo>
                    <a:pt x="91" y="33"/>
                    <a:pt x="89" y="32"/>
                    <a:pt x="87" y="33"/>
                  </a:cubicBezTo>
                  <a:cubicBezTo>
                    <a:pt x="86" y="33"/>
                    <a:pt x="84" y="34"/>
                    <a:pt x="83" y="36"/>
                  </a:cubicBezTo>
                  <a:cubicBezTo>
                    <a:pt x="82" y="37"/>
                    <a:pt x="82" y="39"/>
                    <a:pt x="83" y="40"/>
                  </a:cubicBezTo>
                  <a:cubicBezTo>
                    <a:pt x="83" y="43"/>
                    <a:pt x="83" y="46"/>
                    <a:pt x="83" y="48"/>
                  </a:cubicBezTo>
                  <a:cubicBezTo>
                    <a:pt x="83" y="68"/>
                    <a:pt x="68" y="83"/>
                    <a:pt x="48" y="84"/>
                  </a:cubicBezTo>
                  <a:cubicBezTo>
                    <a:pt x="29" y="83"/>
                    <a:pt x="13" y="68"/>
                    <a:pt x="13" y="48"/>
                  </a:cubicBezTo>
                  <a:cubicBezTo>
                    <a:pt x="13" y="29"/>
                    <a:pt x="29" y="13"/>
                    <a:pt x="4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/>
            </a:p>
          </p:txBody>
        </p:sp>
        <p:sp>
          <p:nvSpPr>
            <p:cNvPr id="101" name="Freeform 145">
              <a:extLst>
                <a:ext uri="{FF2B5EF4-FFF2-40B4-BE49-F238E27FC236}">
                  <a16:creationId xmlns:a16="http://schemas.microsoft.com/office/drawing/2014/main" id="{3F8AECED-1E84-464C-A854-7E2C01703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" y="2996"/>
              <a:ext cx="271" cy="361"/>
            </a:xfrm>
            <a:custGeom>
              <a:avLst/>
              <a:gdLst>
                <a:gd name="T0" fmla="*/ 122 w 183"/>
                <a:gd name="T1" fmla="*/ 232 h 244"/>
                <a:gd name="T2" fmla="*/ 13 w 183"/>
                <a:gd name="T3" fmla="*/ 122 h 244"/>
                <a:gd name="T4" fmla="*/ 122 w 183"/>
                <a:gd name="T5" fmla="*/ 13 h 244"/>
                <a:gd name="T6" fmla="*/ 166 w 183"/>
                <a:gd name="T7" fmla="*/ 22 h 244"/>
                <a:gd name="T8" fmla="*/ 170 w 183"/>
                <a:gd name="T9" fmla="*/ 22 h 244"/>
                <a:gd name="T10" fmla="*/ 174 w 183"/>
                <a:gd name="T11" fmla="*/ 19 h 244"/>
                <a:gd name="T12" fmla="*/ 174 w 183"/>
                <a:gd name="T13" fmla="*/ 14 h 244"/>
                <a:gd name="T14" fmla="*/ 171 w 183"/>
                <a:gd name="T15" fmla="*/ 10 h 244"/>
                <a:gd name="T16" fmla="*/ 122 w 183"/>
                <a:gd name="T17" fmla="*/ 0 h 244"/>
                <a:gd name="T18" fmla="*/ 0 w 183"/>
                <a:gd name="T19" fmla="*/ 122 h 244"/>
                <a:gd name="T20" fmla="*/ 122 w 183"/>
                <a:gd name="T21" fmla="*/ 244 h 244"/>
                <a:gd name="T22" fmla="*/ 181 w 183"/>
                <a:gd name="T23" fmla="*/ 229 h 244"/>
                <a:gd name="T24" fmla="*/ 183 w 183"/>
                <a:gd name="T25" fmla="*/ 227 h 244"/>
                <a:gd name="T26" fmla="*/ 177 w 183"/>
                <a:gd name="T27" fmla="*/ 217 h 244"/>
                <a:gd name="T28" fmla="*/ 122 w 183"/>
                <a:gd name="T29" fmla="*/ 23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3" h="244">
                  <a:moveTo>
                    <a:pt x="122" y="232"/>
                  </a:moveTo>
                  <a:cubicBezTo>
                    <a:pt x="62" y="231"/>
                    <a:pt x="13" y="182"/>
                    <a:pt x="13" y="122"/>
                  </a:cubicBezTo>
                  <a:cubicBezTo>
                    <a:pt x="13" y="62"/>
                    <a:pt x="62" y="13"/>
                    <a:pt x="122" y="13"/>
                  </a:cubicBezTo>
                  <a:cubicBezTo>
                    <a:pt x="137" y="13"/>
                    <a:pt x="152" y="16"/>
                    <a:pt x="166" y="22"/>
                  </a:cubicBezTo>
                  <a:cubicBezTo>
                    <a:pt x="167" y="22"/>
                    <a:pt x="169" y="23"/>
                    <a:pt x="170" y="22"/>
                  </a:cubicBezTo>
                  <a:cubicBezTo>
                    <a:pt x="172" y="21"/>
                    <a:pt x="173" y="20"/>
                    <a:pt x="174" y="19"/>
                  </a:cubicBezTo>
                  <a:cubicBezTo>
                    <a:pt x="175" y="17"/>
                    <a:pt x="175" y="15"/>
                    <a:pt x="174" y="14"/>
                  </a:cubicBezTo>
                  <a:cubicBezTo>
                    <a:pt x="173" y="12"/>
                    <a:pt x="172" y="11"/>
                    <a:pt x="171" y="10"/>
                  </a:cubicBezTo>
                  <a:cubicBezTo>
                    <a:pt x="155" y="4"/>
                    <a:pt x="139" y="0"/>
                    <a:pt x="122" y="0"/>
                  </a:cubicBezTo>
                  <a:cubicBezTo>
                    <a:pt x="55" y="0"/>
                    <a:pt x="0" y="55"/>
                    <a:pt x="0" y="122"/>
                  </a:cubicBezTo>
                  <a:cubicBezTo>
                    <a:pt x="0" y="189"/>
                    <a:pt x="55" y="244"/>
                    <a:pt x="122" y="244"/>
                  </a:cubicBezTo>
                  <a:cubicBezTo>
                    <a:pt x="143" y="244"/>
                    <a:pt x="163" y="239"/>
                    <a:pt x="181" y="229"/>
                  </a:cubicBezTo>
                  <a:cubicBezTo>
                    <a:pt x="181" y="228"/>
                    <a:pt x="182" y="227"/>
                    <a:pt x="183" y="227"/>
                  </a:cubicBezTo>
                  <a:cubicBezTo>
                    <a:pt x="180" y="224"/>
                    <a:pt x="178" y="220"/>
                    <a:pt x="177" y="217"/>
                  </a:cubicBezTo>
                  <a:cubicBezTo>
                    <a:pt x="161" y="226"/>
                    <a:pt x="142" y="232"/>
                    <a:pt x="122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/>
            </a:p>
          </p:txBody>
        </p:sp>
        <p:sp>
          <p:nvSpPr>
            <p:cNvPr id="102" name="Freeform 146">
              <a:extLst>
                <a:ext uri="{FF2B5EF4-FFF2-40B4-BE49-F238E27FC236}">
                  <a16:creationId xmlns:a16="http://schemas.microsoft.com/office/drawing/2014/main" id="{ED8E9CD4-8967-4A17-B87E-E347B1D13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7" y="3100"/>
              <a:ext cx="34" cy="120"/>
            </a:xfrm>
            <a:custGeom>
              <a:avLst/>
              <a:gdLst>
                <a:gd name="T0" fmla="*/ 19 w 23"/>
                <a:gd name="T1" fmla="*/ 77 h 81"/>
                <a:gd name="T2" fmla="*/ 20 w 23"/>
                <a:gd name="T3" fmla="*/ 77 h 81"/>
                <a:gd name="T4" fmla="*/ 23 w 23"/>
                <a:gd name="T5" fmla="*/ 52 h 81"/>
                <a:gd name="T6" fmla="*/ 13 w 23"/>
                <a:gd name="T7" fmla="*/ 4 h 81"/>
                <a:gd name="T8" fmla="*/ 10 w 23"/>
                <a:gd name="T9" fmla="*/ 0 h 81"/>
                <a:gd name="T10" fmla="*/ 5 w 23"/>
                <a:gd name="T11" fmla="*/ 0 h 81"/>
                <a:gd name="T12" fmla="*/ 1 w 23"/>
                <a:gd name="T13" fmla="*/ 9 h 81"/>
                <a:gd name="T14" fmla="*/ 10 w 23"/>
                <a:gd name="T15" fmla="*/ 52 h 81"/>
                <a:gd name="T16" fmla="*/ 7 w 23"/>
                <a:gd name="T17" fmla="*/ 81 h 81"/>
                <a:gd name="T18" fmla="*/ 19 w 23"/>
                <a:gd name="T1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81">
                  <a:moveTo>
                    <a:pt x="19" y="77"/>
                  </a:moveTo>
                  <a:cubicBezTo>
                    <a:pt x="20" y="77"/>
                    <a:pt x="20" y="77"/>
                    <a:pt x="20" y="77"/>
                  </a:cubicBezTo>
                  <a:cubicBezTo>
                    <a:pt x="22" y="69"/>
                    <a:pt x="23" y="61"/>
                    <a:pt x="23" y="52"/>
                  </a:cubicBezTo>
                  <a:cubicBezTo>
                    <a:pt x="23" y="35"/>
                    <a:pt x="20" y="19"/>
                    <a:pt x="13" y="4"/>
                  </a:cubicBezTo>
                  <a:cubicBezTo>
                    <a:pt x="12" y="2"/>
                    <a:pt x="11" y="1"/>
                    <a:pt x="10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2" y="2"/>
                    <a:pt x="0" y="6"/>
                    <a:pt x="1" y="9"/>
                  </a:cubicBezTo>
                  <a:cubicBezTo>
                    <a:pt x="7" y="22"/>
                    <a:pt x="10" y="37"/>
                    <a:pt x="10" y="52"/>
                  </a:cubicBezTo>
                  <a:cubicBezTo>
                    <a:pt x="10" y="62"/>
                    <a:pt x="9" y="72"/>
                    <a:pt x="7" y="81"/>
                  </a:cubicBezTo>
                  <a:cubicBezTo>
                    <a:pt x="10" y="79"/>
                    <a:pt x="15" y="77"/>
                    <a:pt x="19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/>
            </a:p>
          </p:txBody>
        </p:sp>
        <p:sp>
          <p:nvSpPr>
            <p:cNvPr id="103" name="Freeform 147">
              <a:extLst>
                <a:ext uri="{FF2B5EF4-FFF2-40B4-BE49-F238E27FC236}">
                  <a16:creationId xmlns:a16="http://schemas.microsoft.com/office/drawing/2014/main" id="{088E5555-94CF-4A24-94DF-8B61D5DC2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1" y="3295"/>
              <a:ext cx="71" cy="71"/>
            </a:xfrm>
            <a:custGeom>
              <a:avLst/>
              <a:gdLst>
                <a:gd name="T0" fmla="*/ 24 w 48"/>
                <a:gd name="T1" fmla="*/ 0 h 48"/>
                <a:gd name="T2" fmla="*/ 0 w 48"/>
                <a:gd name="T3" fmla="*/ 24 h 48"/>
                <a:gd name="T4" fmla="*/ 24 w 48"/>
                <a:gd name="T5" fmla="*/ 48 h 48"/>
                <a:gd name="T6" fmla="*/ 48 w 48"/>
                <a:gd name="T7" fmla="*/ 24 h 48"/>
                <a:gd name="T8" fmla="*/ 24 w 48"/>
                <a:gd name="T9" fmla="*/ 0 h 48"/>
                <a:gd name="T10" fmla="*/ 24 w 48"/>
                <a:gd name="T11" fmla="*/ 36 h 48"/>
                <a:gd name="T12" fmla="*/ 12 w 48"/>
                <a:gd name="T13" fmla="*/ 24 h 48"/>
                <a:gd name="T14" fmla="*/ 24 w 48"/>
                <a:gd name="T15" fmla="*/ 12 h 48"/>
                <a:gd name="T16" fmla="*/ 36 w 48"/>
                <a:gd name="T17" fmla="*/ 24 h 48"/>
                <a:gd name="T18" fmla="*/ 24 w 48"/>
                <a:gd name="T19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37" y="48"/>
                    <a:pt x="48" y="38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lose/>
                  <a:moveTo>
                    <a:pt x="24" y="36"/>
                  </a:moveTo>
                  <a:cubicBezTo>
                    <a:pt x="17" y="36"/>
                    <a:pt x="12" y="31"/>
                    <a:pt x="12" y="24"/>
                  </a:cubicBezTo>
                  <a:cubicBezTo>
                    <a:pt x="12" y="18"/>
                    <a:pt x="17" y="12"/>
                    <a:pt x="24" y="12"/>
                  </a:cubicBezTo>
                  <a:cubicBezTo>
                    <a:pt x="31" y="12"/>
                    <a:pt x="36" y="18"/>
                    <a:pt x="36" y="24"/>
                  </a:cubicBezTo>
                  <a:cubicBezTo>
                    <a:pt x="36" y="31"/>
                    <a:pt x="31" y="36"/>
                    <a:pt x="2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/>
            </a:p>
          </p:txBody>
        </p:sp>
        <p:sp>
          <p:nvSpPr>
            <p:cNvPr id="104" name="Freeform 148">
              <a:extLst>
                <a:ext uri="{FF2B5EF4-FFF2-40B4-BE49-F238E27FC236}">
                  <a16:creationId xmlns:a16="http://schemas.microsoft.com/office/drawing/2014/main" id="{34E3D904-71DF-4D48-A0E5-17B9FA3BF0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7" y="3244"/>
              <a:ext cx="177" cy="176"/>
            </a:xfrm>
            <a:custGeom>
              <a:avLst/>
              <a:gdLst>
                <a:gd name="T0" fmla="*/ 118 w 119"/>
                <a:gd name="T1" fmla="*/ 40 h 119"/>
                <a:gd name="T2" fmla="*/ 98 w 119"/>
                <a:gd name="T3" fmla="*/ 17 h 119"/>
                <a:gd name="T4" fmla="*/ 76 w 119"/>
                <a:gd name="T5" fmla="*/ 15 h 119"/>
                <a:gd name="T6" fmla="*/ 70 w 119"/>
                <a:gd name="T7" fmla="*/ 0 h 119"/>
                <a:gd name="T8" fmla="*/ 40 w 119"/>
                <a:gd name="T9" fmla="*/ 6 h 119"/>
                <a:gd name="T10" fmla="*/ 30 w 119"/>
                <a:gd name="T11" fmla="*/ 22 h 119"/>
                <a:gd name="T12" fmla="*/ 17 w 119"/>
                <a:gd name="T13" fmla="*/ 16 h 119"/>
                <a:gd name="T14" fmla="*/ 2 w 119"/>
                <a:gd name="T15" fmla="*/ 40 h 119"/>
                <a:gd name="T16" fmla="*/ 13 w 119"/>
                <a:gd name="T17" fmla="*/ 53 h 119"/>
                <a:gd name="T18" fmla="*/ 13 w 119"/>
                <a:gd name="T19" fmla="*/ 66 h 119"/>
                <a:gd name="T20" fmla="*/ 2 w 119"/>
                <a:gd name="T21" fmla="*/ 79 h 119"/>
                <a:gd name="T22" fmla="*/ 18 w 119"/>
                <a:gd name="T23" fmla="*/ 103 h 119"/>
                <a:gd name="T24" fmla="*/ 30 w 119"/>
                <a:gd name="T25" fmla="*/ 97 h 119"/>
                <a:gd name="T26" fmla="*/ 40 w 119"/>
                <a:gd name="T27" fmla="*/ 113 h 119"/>
                <a:gd name="T28" fmla="*/ 70 w 119"/>
                <a:gd name="T29" fmla="*/ 119 h 119"/>
                <a:gd name="T30" fmla="*/ 76 w 119"/>
                <a:gd name="T31" fmla="*/ 104 h 119"/>
                <a:gd name="T32" fmla="*/ 97 w 119"/>
                <a:gd name="T33" fmla="*/ 102 h 119"/>
                <a:gd name="T34" fmla="*/ 118 w 119"/>
                <a:gd name="T35" fmla="*/ 79 h 119"/>
                <a:gd name="T36" fmla="*/ 116 w 119"/>
                <a:gd name="T37" fmla="*/ 71 h 119"/>
                <a:gd name="T38" fmla="*/ 108 w 119"/>
                <a:gd name="T39" fmla="*/ 59 h 119"/>
                <a:gd name="T40" fmla="*/ 116 w 119"/>
                <a:gd name="T41" fmla="*/ 48 h 119"/>
                <a:gd name="T42" fmla="*/ 95 w 119"/>
                <a:gd name="T43" fmla="*/ 51 h 119"/>
                <a:gd name="T44" fmla="*/ 95 w 119"/>
                <a:gd name="T45" fmla="*/ 68 h 119"/>
                <a:gd name="T46" fmla="*/ 104 w 119"/>
                <a:gd name="T47" fmla="*/ 78 h 119"/>
                <a:gd name="T48" fmla="*/ 91 w 119"/>
                <a:gd name="T49" fmla="*/ 85 h 119"/>
                <a:gd name="T50" fmla="*/ 68 w 119"/>
                <a:gd name="T51" fmla="*/ 94 h 119"/>
                <a:gd name="T52" fmla="*/ 64 w 119"/>
                <a:gd name="T53" fmla="*/ 107 h 119"/>
                <a:gd name="T54" fmla="*/ 52 w 119"/>
                <a:gd name="T55" fmla="*/ 100 h 119"/>
                <a:gd name="T56" fmla="*/ 34 w 119"/>
                <a:gd name="T57" fmla="*/ 85 h 119"/>
                <a:gd name="T58" fmla="*/ 21 w 119"/>
                <a:gd name="T59" fmla="*/ 88 h 119"/>
                <a:gd name="T60" fmla="*/ 22 w 119"/>
                <a:gd name="T61" fmla="*/ 74 h 119"/>
                <a:gd name="T62" fmla="*/ 24 w 119"/>
                <a:gd name="T63" fmla="*/ 59 h 119"/>
                <a:gd name="T64" fmla="*/ 22 w 119"/>
                <a:gd name="T65" fmla="*/ 45 h 119"/>
                <a:gd name="T66" fmla="*/ 21 w 119"/>
                <a:gd name="T67" fmla="*/ 30 h 119"/>
                <a:gd name="T68" fmla="*/ 34 w 119"/>
                <a:gd name="T69" fmla="*/ 33 h 119"/>
                <a:gd name="T70" fmla="*/ 52 w 119"/>
                <a:gd name="T71" fmla="*/ 19 h 119"/>
                <a:gd name="T72" fmla="*/ 64 w 119"/>
                <a:gd name="T73" fmla="*/ 12 h 119"/>
                <a:gd name="T74" fmla="*/ 68 w 119"/>
                <a:gd name="T75" fmla="*/ 25 h 119"/>
                <a:gd name="T76" fmla="*/ 91 w 119"/>
                <a:gd name="T77" fmla="*/ 34 h 119"/>
                <a:gd name="T78" fmla="*/ 105 w 119"/>
                <a:gd name="T79" fmla="*/ 41 h 119"/>
                <a:gd name="T80" fmla="*/ 95 w 119"/>
                <a:gd name="T81" fmla="*/ 5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19">
                  <a:moveTo>
                    <a:pt x="119" y="44"/>
                  </a:moveTo>
                  <a:cubicBezTo>
                    <a:pt x="119" y="43"/>
                    <a:pt x="119" y="41"/>
                    <a:pt x="118" y="40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4" y="16"/>
                    <a:pt x="101" y="15"/>
                    <a:pt x="98" y="17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4" y="19"/>
                    <a:pt x="80" y="16"/>
                    <a:pt x="76" y="15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2"/>
                    <a:pt x="73" y="0"/>
                    <a:pt x="7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3" y="0"/>
                    <a:pt x="40" y="2"/>
                    <a:pt x="40" y="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6" y="17"/>
                    <a:pt x="33" y="19"/>
                    <a:pt x="30" y="22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6"/>
                    <a:pt x="19" y="16"/>
                    <a:pt x="17" y="16"/>
                  </a:cubicBezTo>
                  <a:cubicBezTo>
                    <a:pt x="16" y="17"/>
                    <a:pt x="14" y="18"/>
                    <a:pt x="14" y="1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0" y="43"/>
                    <a:pt x="1" y="46"/>
                    <a:pt x="4" y="48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5"/>
                    <a:pt x="12" y="57"/>
                    <a:pt x="12" y="59"/>
                  </a:cubicBezTo>
                  <a:cubicBezTo>
                    <a:pt x="12" y="62"/>
                    <a:pt x="12" y="64"/>
                    <a:pt x="13" y="66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2" y="72"/>
                    <a:pt x="1" y="76"/>
                    <a:pt x="2" y="79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5" y="101"/>
                    <a:pt x="16" y="102"/>
                    <a:pt x="18" y="103"/>
                  </a:cubicBezTo>
                  <a:cubicBezTo>
                    <a:pt x="20" y="103"/>
                    <a:pt x="21" y="103"/>
                    <a:pt x="23" y="102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33" y="100"/>
                    <a:pt x="37" y="102"/>
                    <a:pt x="40" y="104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40" y="117"/>
                    <a:pt x="43" y="119"/>
                    <a:pt x="46" y="119"/>
                  </a:cubicBezTo>
                  <a:cubicBezTo>
                    <a:pt x="70" y="119"/>
                    <a:pt x="70" y="119"/>
                    <a:pt x="70" y="119"/>
                  </a:cubicBezTo>
                  <a:cubicBezTo>
                    <a:pt x="73" y="119"/>
                    <a:pt x="76" y="117"/>
                    <a:pt x="76" y="113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80" y="102"/>
                    <a:pt x="84" y="100"/>
                    <a:pt x="89" y="97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100" y="104"/>
                    <a:pt x="104" y="103"/>
                    <a:pt x="105" y="100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8"/>
                    <a:pt x="119" y="76"/>
                    <a:pt x="118" y="74"/>
                  </a:cubicBezTo>
                  <a:cubicBezTo>
                    <a:pt x="118" y="73"/>
                    <a:pt x="117" y="72"/>
                    <a:pt x="116" y="71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8" y="64"/>
                    <a:pt x="108" y="62"/>
                    <a:pt x="108" y="59"/>
                  </a:cubicBezTo>
                  <a:cubicBezTo>
                    <a:pt x="108" y="57"/>
                    <a:pt x="108" y="55"/>
                    <a:pt x="107" y="53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7"/>
                    <a:pt x="118" y="46"/>
                    <a:pt x="119" y="44"/>
                  </a:cubicBezTo>
                  <a:close/>
                  <a:moveTo>
                    <a:pt x="95" y="51"/>
                  </a:moveTo>
                  <a:cubicBezTo>
                    <a:pt x="96" y="54"/>
                    <a:pt x="96" y="57"/>
                    <a:pt x="96" y="59"/>
                  </a:cubicBezTo>
                  <a:cubicBezTo>
                    <a:pt x="96" y="62"/>
                    <a:pt x="96" y="64"/>
                    <a:pt x="95" y="68"/>
                  </a:cubicBezTo>
                  <a:cubicBezTo>
                    <a:pt x="94" y="70"/>
                    <a:pt x="95" y="73"/>
                    <a:pt x="98" y="74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1" y="85"/>
                    <a:pt x="91" y="85"/>
                    <a:pt x="91" y="85"/>
                  </a:cubicBezTo>
                  <a:cubicBezTo>
                    <a:pt x="88" y="83"/>
                    <a:pt x="86" y="84"/>
                    <a:pt x="84" y="85"/>
                  </a:cubicBezTo>
                  <a:cubicBezTo>
                    <a:pt x="80" y="89"/>
                    <a:pt x="75" y="92"/>
                    <a:pt x="68" y="94"/>
                  </a:cubicBezTo>
                  <a:cubicBezTo>
                    <a:pt x="66" y="95"/>
                    <a:pt x="64" y="97"/>
                    <a:pt x="64" y="100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0"/>
                    <a:pt x="52" y="100"/>
                    <a:pt x="52" y="100"/>
                  </a:cubicBezTo>
                  <a:cubicBezTo>
                    <a:pt x="52" y="97"/>
                    <a:pt x="50" y="95"/>
                    <a:pt x="48" y="94"/>
                  </a:cubicBezTo>
                  <a:cubicBezTo>
                    <a:pt x="43" y="92"/>
                    <a:pt x="39" y="90"/>
                    <a:pt x="34" y="85"/>
                  </a:cubicBezTo>
                  <a:cubicBezTo>
                    <a:pt x="32" y="84"/>
                    <a:pt x="29" y="83"/>
                    <a:pt x="27" y="85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5" y="73"/>
                    <a:pt x="26" y="70"/>
                    <a:pt x="25" y="68"/>
                  </a:cubicBezTo>
                  <a:cubicBezTo>
                    <a:pt x="24" y="65"/>
                    <a:pt x="24" y="62"/>
                    <a:pt x="24" y="59"/>
                  </a:cubicBezTo>
                  <a:cubicBezTo>
                    <a:pt x="24" y="57"/>
                    <a:pt x="24" y="54"/>
                    <a:pt x="25" y="51"/>
                  </a:cubicBezTo>
                  <a:cubicBezTo>
                    <a:pt x="26" y="49"/>
                    <a:pt x="24" y="46"/>
                    <a:pt x="22" y="45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6"/>
                    <a:pt x="32" y="35"/>
                    <a:pt x="34" y="33"/>
                  </a:cubicBezTo>
                  <a:cubicBezTo>
                    <a:pt x="39" y="29"/>
                    <a:pt x="43" y="26"/>
                    <a:pt x="48" y="25"/>
                  </a:cubicBezTo>
                  <a:cubicBezTo>
                    <a:pt x="50" y="24"/>
                    <a:pt x="52" y="22"/>
                    <a:pt x="52" y="19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22"/>
                    <a:pt x="66" y="24"/>
                    <a:pt x="68" y="25"/>
                  </a:cubicBezTo>
                  <a:cubicBezTo>
                    <a:pt x="75" y="27"/>
                    <a:pt x="80" y="30"/>
                    <a:pt x="84" y="33"/>
                  </a:cubicBezTo>
                  <a:cubicBezTo>
                    <a:pt x="86" y="35"/>
                    <a:pt x="88" y="35"/>
                    <a:pt x="91" y="34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6" y="46"/>
                    <a:pt x="94" y="49"/>
                    <a:pt x="95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/>
            </a:p>
          </p:txBody>
        </p:sp>
      </p:grpSp>
      <p:grpSp>
        <p:nvGrpSpPr>
          <p:cNvPr id="105" name="Group 90">
            <a:extLst>
              <a:ext uri="{FF2B5EF4-FFF2-40B4-BE49-F238E27FC236}">
                <a16:creationId xmlns:a16="http://schemas.microsoft.com/office/drawing/2014/main" id="{69875DA0-FFD8-4BD1-BB9C-4B2F891331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8108" y="5664184"/>
            <a:ext cx="233598" cy="399650"/>
            <a:chOff x="4567" y="1719"/>
            <a:chExt cx="249" cy="426"/>
          </a:xfrm>
          <a:solidFill>
            <a:schemeClr val="bg1">
              <a:lumMod val="50000"/>
            </a:schemeClr>
          </a:solidFill>
        </p:grpSpPr>
        <p:sp>
          <p:nvSpPr>
            <p:cNvPr id="106" name="Freeform 91">
              <a:extLst>
                <a:ext uri="{FF2B5EF4-FFF2-40B4-BE49-F238E27FC236}">
                  <a16:creationId xmlns:a16="http://schemas.microsoft.com/office/drawing/2014/main" id="{24D2A800-4E5F-4BE8-A16F-53DA12E19D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7" y="1719"/>
              <a:ext cx="249" cy="364"/>
            </a:xfrm>
            <a:custGeom>
              <a:avLst/>
              <a:gdLst>
                <a:gd name="T0" fmla="*/ 84 w 168"/>
                <a:gd name="T1" fmla="*/ 246 h 246"/>
                <a:gd name="T2" fmla="*/ 79 w 168"/>
                <a:gd name="T3" fmla="*/ 244 h 246"/>
                <a:gd name="T4" fmla="*/ 0 w 168"/>
                <a:gd name="T5" fmla="*/ 84 h 246"/>
                <a:gd name="T6" fmla="*/ 84 w 168"/>
                <a:gd name="T7" fmla="*/ 0 h 246"/>
                <a:gd name="T8" fmla="*/ 168 w 168"/>
                <a:gd name="T9" fmla="*/ 84 h 246"/>
                <a:gd name="T10" fmla="*/ 89 w 168"/>
                <a:gd name="T11" fmla="*/ 244 h 246"/>
                <a:gd name="T12" fmla="*/ 84 w 168"/>
                <a:gd name="T13" fmla="*/ 246 h 246"/>
                <a:gd name="T14" fmla="*/ 84 w 168"/>
                <a:gd name="T15" fmla="*/ 12 h 246"/>
                <a:gd name="T16" fmla="*/ 12 w 168"/>
                <a:gd name="T17" fmla="*/ 84 h 246"/>
                <a:gd name="T18" fmla="*/ 84 w 168"/>
                <a:gd name="T19" fmla="*/ 230 h 246"/>
                <a:gd name="T20" fmla="*/ 156 w 168"/>
                <a:gd name="T21" fmla="*/ 84 h 246"/>
                <a:gd name="T22" fmla="*/ 84 w 168"/>
                <a:gd name="T23" fmla="*/ 1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" h="246">
                  <a:moveTo>
                    <a:pt x="84" y="246"/>
                  </a:moveTo>
                  <a:cubicBezTo>
                    <a:pt x="82" y="246"/>
                    <a:pt x="80" y="245"/>
                    <a:pt x="79" y="244"/>
                  </a:cubicBezTo>
                  <a:cubicBezTo>
                    <a:pt x="76" y="239"/>
                    <a:pt x="0" y="135"/>
                    <a:pt x="0" y="84"/>
                  </a:cubicBezTo>
                  <a:cubicBezTo>
                    <a:pt x="0" y="31"/>
                    <a:pt x="30" y="0"/>
                    <a:pt x="84" y="0"/>
                  </a:cubicBezTo>
                  <a:cubicBezTo>
                    <a:pt x="137" y="0"/>
                    <a:pt x="168" y="31"/>
                    <a:pt x="168" y="84"/>
                  </a:cubicBezTo>
                  <a:cubicBezTo>
                    <a:pt x="168" y="135"/>
                    <a:pt x="92" y="239"/>
                    <a:pt x="89" y="244"/>
                  </a:cubicBezTo>
                  <a:cubicBezTo>
                    <a:pt x="88" y="245"/>
                    <a:pt x="86" y="246"/>
                    <a:pt x="84" y="246"/>
                  </a:cubicBezTo>
                  <a:close/>
                  <a:moveTo>
                    <a:pt x="84" y="12"/>
                  </a:moveTo>
                  <a:cubicBezTo>
                    <a:pt x="37" y="12"/>
                    <a:pt x="12" y="38"/>
                    <a:pt x="12" y="84"/>
                  </a:cubicBezTo>
                  <a:cubicBezTo>
                    <a:pt x="12" y="124"/>
                    <a:pt x="67" y="206"/>
                    <a:pt x="84" y="230"/>
                  </a:cubicBezTo>
                  <a:cubicBezTo>
                    <a:pt x="101" y="206"/>
                    <a:pt x="156" y="124"/>
                    <a:pt x="156" y="84"/>
                  </a:cubicBezTo>
                  <a:cubicBezTo>
                    <a:pt x="156" y="38"/>
                    <a:pt x="130" y="12"/>
                    <a:pt x="8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/>
            </a:p>
          </p:txBody>
        </p:sp>
        <p:sp>
          <p:nvSpPr>
            <p:cNvPr id="107" name="Freeform 92">
              <a:extLst>
                <a:ext uri="{FF2B5EF4-FFF2-40B4-BE49-F238E27FC236}">
                  <a16:creationId xmlns:a16="http://schemas.microsoft.com/office/drawing/2014/main" id="{CC89C9D7-87F0-4E51-BE53-84C34E537A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8" y="1790"/>
              <a:ext cx="107" cy="106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/>
            </a:p>
          </p:txBody>
        </p:sp>
        <p:sp>
          <p:nvSpPr>
            <p:cNvPr id="108" name="Freeform 93">
              <a:extLst>
                <a:ext uri="{FF2B5EF4-FFF2-40B4-BE49-F238E27FC236}">
                  <a16:creationId xmlns:a16="http://schemas.microsoft.com/office/drawing/2014/main" id="{5EEAC179-8059-4EED-85D8-CE68B4ED6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" y="2073"/>
              <a:ext cx="181" cy="72"/>
            </a:xfrm>
            <a:custGeom>
              <a:avLst/>
              <a:gdLst>
                <a:gd name="T0" fmla="*/ 7 w 122"/>
                <a:gd name="T1" fmla="*/ 49 h 49"/>
                <a:gd name="T2" fmla="*/ 1 w 122"/>
                <a:gd name="T3" fmla="*/ 45 h 49"/>
                <a:gd name="T4" fmla="*/ 5 w 122"/>
                <a:gd name="T5" fmla="*/ 38 h 49"/>
                <a:gd name="T6" fmla="*/ 113 w 122"/>
                <a:gd name="T7" fmla="*/ 2 h 49"/>
                <a:gd name="T8" fmla="*/ 121 w 122"/>
                <a:gd name="T9" fmla="*/ 5 h 49"/>
                <a:gd name="T10" fmla="*/ 117 w 122"/>
                <a:gd name="T11" fmla="*/ 13 h 49"/>
                <a:gd name="T12" fmla="*/ 9 w 122"/>
                <a:gd name="T13" fmla="*/ 49 h 49"/>
                <a:gd name="T14" fmla="*/ 7 w 122"/>
                <a:gd name="T1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49">
                  <a:moveTo>
                    <a:pt x="7" y="49"/>
                  </a:moveTo>
                  <a:cubicBezTo>
                    <a:pt x="4" y="49"/>
                    <a:pt x="2" y="48"/>
                    <a:pt x="1" y="45"/>
                  </a:cubicBezTo>
                  <a:cubicBezTo>
                    <a:pt x="0" y="42"/>
                    <a:pt x="2" y="39"/>
                    <a:pt x="5" y="38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6" y="0"/>
                    <a:pt x="119" y="2"/>
                    <a:pt x="121" y="5"/>
                  </a:cubicBezTo>
                  <a:cubicBezTo>
                    <a:pt x="122" y="8"/>
                    <a:pt x="120" y="12"/>
                    <a:pt x="117" y="1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8" y="49"/>
                    <a:pt x="7" y="49"/>
                    <a:pt x="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/>
            </a:p>
          </p:txBody>
        </p:sp>
        <p:sp>
          <p:nvSpPr>
            <p:cNvPr id="109" name="Freeform 94">
              <a:extLst>
                <a:ext uri="{FF2B5EF4-FFF2-40B4-BE49-F238E27FC236}">
                  <a16:creationId xmlns:a16="http://schemas.microsoft.com/office/drawing/2014/main" id="{EF4C9698-97E9-40D4-A9ED-652C7218A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" y="2073"/>
              <a:ext cx="181" cy="72"/>
            </a:xfrm>
            <a:custGeom>
              <a:avLst/>
              <a:gdLst>
                <a:gd name="T0" fmla="*/ 115 w 122"/>
                <a:gd name="T1" fmla="*/ 49 h 49"/>
                <a:gd name="T2" fmla="*/ 113 w 122"/>
                <a:gd name="T3" fmla="*/ 49 h 49"/>
                <a:gd name="T4" fmla="*/ 5 w 122"/>
                <a:gd name="T5" fmla="*/ 13 h 49"/>
                <a:gd name="T6" fmla="*/ 1 w 122"/>
                <a:gd name="T7" fmla="*/ 5 h 49"/>
                <a:gd name="T8" fmla="*/ 9 w 122"/>
                <a:gd name="T9" fmla="*/ 2 h 49"/>
                <a:gd name="T10" fmla="*/ 117 w 122"/>
                <a:gd name="T11" fmla="*/ 38 h 49"/>
                <a:gd name="T12" fmla="*/ 121 w 122"/>
                <a:gd name="T13" fmla="*/ 45 h 49"/>
                <a:gd name="T14" fmla="*/ 115 w 122"/>
                <a:gd name="T1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49">
                  <a:moveTo>
                    <a:pt x="115" y="49"/>
                  </a:moveTo>
                  <a:cubicBezTo>
                    <a:pt x="114" y="49"/>
                    <a:pt x="114" y="49"/>
                    <a:pt x="113" y="4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20" y="39"/>
                    <a:pt x="122" y="42"/>
                    <a:pt x="121" y="45"/>
                  </a:cubicBezTo>
                  <a:cubicBezTo>
                    <a:pt x="120" y="48"/>
                    <a:pt x="117" y="49"/>
                    <a:pt x="11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000" dirty="0"/>
            </a:p>
          </p:txBody>
        </p:sp>
      </p:grpSp>
      <p:sp>
        <p:nvSpPr>
          <p:cNvPr id="110" name="TextBox 62">
            <a:extLst>
              <a:ext uri="{FF2B5EF4-FFF2-40B4-BE49-F238E27FC236}">
                <a16:creationId xmlns:a16="http://schemas.microsoft.com/office/drawing/2014/main" id="{9D45A20C-700A-4BA7-A8A6-C4F18D565D6F}"/>
              </a:ext>
            </a:extLst>
          </p:cNvPr>
          <p:cNvSpPr txBox="1"/>
          <p:nvPr/>
        </p:nvSpPr>
        <p:spPr>
          <a:xfrm>
            <a:off x="304800" y="1850725"/>
            <a:ext cx="10899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PaaS Publico</a:t>
            </a:r>
          </a:p>
        </p:txBody>
      </p:sp>
      <p:sp>
        <p:nvSpPr>
          <p:cNvPr id="111" name="TextBox 63">
            <a:extLst>
              <a:ext uri="{FF2B5EF4-FFF2-40B4-BE49-F238E27FC236}">
                <a16:creationId xmlns:a16="http://schemas.microsoft.com/office/drawing/2014/main" id="{24C6D7D8-12C2-4D81-9C1D-9C6447BD8E39}"/>
              </a:ext>
            </a:extLst>
          </p:cNvPr>
          <p:cNvSpPr txBox="1"/>
          <p:nvPr/>
        </p:nvSpPr>
        <p:spPr>
          <a:xfrm>
            <a:off x="304800" y="2244689"/>
            <a:ext cx="1089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PaaS Santander</a:t>
            </a:r>
          </a:p>
          <a:p>
            <a:pPr algn="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(Cloud OHE)</a:t>
            </a:r>
          </a:p>
        </p:txBody>
      </p:sp>
      <p:sp>
        <p:nvSpPr>
          <p:cNvPr id="112" name="TextBox 64">
            <a:extLst>
              <a:ext uri="{FF2B5EF4-FFF2-40B4-BE49-F238E27FC236}">
                <a16:creationId xmlns:a16="http://schemas.microsoft.com/office/drawing/2014/main" id="{AA0A7CE3-C20F-4416-800A-1F41CFEBF687}"/>
              </a:ext>
            </a:extLst>
          </p:cNvPr>
          <p:cNvSpPr txBox="1"/>
          <p:nvPr/>
        </p:nvSpPr>
        <p:spPr>
          <a:xfrm>
            <a:off x="304800" y="2851630"/>
            <a:ext cx="1089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IaaS Santander (Cloud OHE)</a:t>
            </a:r>
          </a:p>
        </p:txBody>
      </p:sp>
      <p:sp>
        <p:nvSpPr>
          <p:cNvPr id="113" name="TextBox 65">
            <a:extLst>
              <a:ext uri="{FF2B5EF4-FFF2-40B4-BE49-F238E27FC236}">
                <a16:creationId xmlns:a16="http://schemas.microsoft.com/office/drawing/2014/main" id="{1B4A9981-E0D2-48F0-ACFA-519234DD8E71}"/>
              </a:ext>
            </a:extLst>
          </p:cNvPr>
          <p:cNvSpPr txBox="1"/>
          <p:nvPr/>
        </p:nvSpPr>
        <p:spPr>
          <a:xfrm>
            <a:off x="304800" y="5022140"/>
            <a:ext cx="1089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On Premise (Santander)</a:t>
            </a:r>
          </a:p>
        </p:txBody>
      </p:sp>
      <p:sp>
        <p:nvSpPr>
          <p:cNvPr id="114" name="TextBox 66">
            <a:extLst>
              <a:ext uri="{FF2B5EF4-FFF2-40B4-BE49-F238E27FC236}">
                <a16:creationId xmlns:a16="http://schemas.microsoft.com/office/drawing/2014/main" id="{DCFF4E60-3559-4F90-A1F6-D4A6B0DFFE22}"/>
              </a:ext>
            </a:extLst>
          </p:cNvPr>
          <p:cNvSpPr txBox="1"/>
          <p:nvPr/>
        </p:nvSpPr>
        <p:spPr>
          <a:xfrm>
            <a:off x="2405483" y="5663725"/>
            <a:ext cx="1089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Arquitectura Legacy</a:t>
            </a:r>
          </a:p>
        </p:txBody>
      </p:sp>
      <p:sp>
        <p:nvSpPr>
          <p:cNvPr id="115" name="TextBox 67">
            <a:extLst>
              <a:ext uri="{FF2B5EF4-FFF2-40B4-BE49-F238E27FC236}">
                <a16:creationId xmlns:a16="http://schemas.microsoft.com/office/drawing/2014/main" id="{AE64FC80-A403-4A1F-8CF9-67D62BCEC84C}"/>
              </a:ext>
            </a:extLst>
          </p:cNvPr>
          <p:cNvSpPr txBox="1"/>
          <p:nvPr/>
        </p:nvSpPr>
        <p:spPr>
          <a:xfrm>
            <a:off x="7201369" y="5663725"/>
            <a:ext cx="1089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Arquitectura Digital</a:t>
            </a:r>
          </a:p>
        </p:txBody>
      </p:sp>
      <p:sp>
        <p:nvSpPr>
          <p:cNvPr id="116" name="Oval 70">
            <a:extLst>
              <a:ext uri="{FF2B5EF4-FFF2-40B4-BE49-F238E27FC236}">
                <a16:creationId xmlns:a16="http://schemas.microsoft.com/office/drawing/2014/main" id="{FEF56FE4-02C6-4DF0-977D-02390AC8659E}"/>
              </a:ext>
            </a:extLst>
          </p:cNvPr>
          <p:cNvSpPr/>
          <p:nvPr/>
        </p:nvSpPr>
        <p:spPr>
          <a:xfrm>
            <a:off x="5766193" y="2270427"/>
            <a:ext cx="301232" cy="28763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324000" rtlCol="0" anchor="t" anchorCtr="0"/>
          <a:lstStyle/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Arq. Darwin </a:t>
            </a:r>
          </a:p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aplicaciones</a:t>
            </a:r>
          </a:p>
        </p:txBody>
      </p:sp>
      <p:cxnSp>
        <p:nvCxnSpPr>
          <p:cNvPr id="117" name="Straight Connector 72">
            <a:extLst>
              <a:ext uri="{FF2B5EF4-FFF2-40B4-BE49-F238E27FC236}">
                <a16:creationId xmlns:a16="http://schemas.microsoft.com/office/drawing/2014/main" id="{C7E3D82E-14F3-4E54-8DFA-3141C2A12B6B}"/>
              </a:ext>
            </a:extLst>
          </p:cNvPr>
          <p:cNvCxnSpPr>
            <a:cxnSpLocks/>
          </p:cNvCxnSpPr>
          <p:nvPr/>
        </p:nvCxnSpPr>
        <p:spPr>
          <a:xfrm>
            <a:off x="1952626" y="3278185"/>
            <a:ext cx="61626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74">
            <a:extLst>
              <a:ext uri="{FF2B5EF4-FFF2-40B4-BE49-F238E27FC236}">
                <a16:creationId xmlns:a16="http://schemas.microsoft.com/office/drawing/2014/main" id="{AFC0C94C-5C02-42A1-9227-AC43CBF4E3F9}"/>
              </a:ext>
            </a:extLst>
          </p:cNvPr>
          <p:cNvCxnSpPr>
            <a:cxnSpLocks/>
          </p:cNvCxnSpPr>
          <p:nvPr/>
        </p:nvCxnSpPr>
        <p:spPr>
          <a:xfrm rot="16200000">
            <a:off x="3140067" y="3474819"/>
            <a:ext cx="403181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76">
            <a:extLst>
              <a:ext uri="{FF2B5EF4-FFF2-40B4-BE49-F238E27FC236}">
                <a16:creationId xmlns:a16="http://schemas.microsoft.com/office/drawing/2014/main" id="{6BE92DCA-F54D-40D9-AC8D-68FDA28D9A27}"/>
              </a:ext>
            </a:extLst>
          </p:cNvPr>
          <p:cNvSpPr/>
          <p:nvPr/>
        </p:nvSpPr>
        <p:spPr>
          <a:xfrm>
            <a:off x="6731436" y="1435429"/>
            <a:ext cx="1415670" cy="1324811"/>
          </a:xfrm>
          <a:prstGeom prst="ellipse">
            <a:avLst/>
          </a:prstGeom>
          <a:solidFill>
            <a:srgbClr val="F71C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GB" sz="1200" dirty="0"/>
              <a:t>Destino</a:t>
            </a:r>
          </a:p>
          <a:p>
            <a:pPr algn="ctr"/>
            <a:r>
              <a:rPr lang="en-GB" sz="1200" dirty="0"/>
              <a:t>(Cloud nativa)</a:t>
            </a:r>
          </a:p>
        </p:txBody>
      </p:sp>
      <p:sp>
        <p:nvSpPr>
          <p:cNvPr id="120" name="Oval 78">
            <a:extLst>
              <a:ext uri="{FF2B5EF4-FFF2-40B4-BE49-F238E27FC236}">
                <a16:creationId xmlns:a16="http://schemas.microsoft.com/office/drawing/2014/main" id="{FB1C42DA-85DF-4A3A-B9A1-2789820D6045}"/>
              </a:ext>
            </a:extLst>
          </p:cNvPr>
          <p:cNvSpPr/>
          <p:nvPr/>
        </p:nvSpPr>
        <p:spPr>
          <a:xfrm>
            <a:off x="7814068" y="1361224"/>
            <a:ext cx="301232" cy="287631"/>
          </a:xfrm>
          <a:prstGeom prst="ellipse">
            <a:avLst/>
          </a:prstGeom>
          <a:solidFill>
            <a:srgbClr val="F71C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324000" rtlCol="0" anchor="b" anchorCtr="0"/>
          <a:lstStyle/>
          <a:p>
            <a:pPr algn="ctr"/>
            <a:r>
              <a:rPr lang="en-GB" sz="1200" dirty="0">
                <a:solidFill>
                  <a:srgbClr val="C00000"/>
                </a:solidFill>
              </a:rPr>
              <a:t>SaaS</a:t>
            </a:r>
          </a:p>
        </p:txBody>
      </p:sp>
      <p:sp>
        <p:nvSpPr>
          <p:cNvPr id="121" name="Oval 81">
            <a:extLst>
              <a:ext uri="{FF2B5EF4-FFF2-40B4-BE49-F238E27FC236}">
                <a16:creationId xmlns:a16="http://schemas.microsoft.com/office/drawing/2014/main" id="{D0A49F39-516C-49E3-AC2F-8AF8966B1FD1}"/>
              </a:ext>
            </a:extLst>
          </p:cNvPr>
          <p:cNvSpPr/>
          <p:nvPr/>
        </p:nvSpPr>
        <p:spPr>
          <a:xfrm>
            <a:off x="7439271" y="1140075"/>
            <a:ext cx="301232" cy="28763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Ins="612000" rtlCol="0" anchor="ctr" anchorCtr="0"/>
          <a:lstStyle/>
          <a:p>
            <a:pPr algn="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Actual Plataforma SaaS</a:t>
            </a:r>
          </a:p>
          <a:p>
            <a:pPr algn="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(I.e. Salesforce)</a:t>
            </a:r>
          </a:p>
        </p:txBody>
      </p:sp>
      <p:cxnSp>
        <p:nvCxnSpPr>
          <p:cNvPr id="122" name="Straight Arrow Connector 83">
            <a:extLst>
              <a:ext uri="{FF2B5EF4-FFF2-40B4-BE49-F238E27FC236}">
                <a16:creationId xmlns:a16="http://schemas.microsoft.com/office/drawing/2014/main" id="{D7DE561D-A80A-4B95-9EEE-B4A7940B62CC}"/>
              </a:ext>
            </a:extLst>
          </p:cNvPr>
          <p:cNvCxnSpPr>
            <a:cxnSpLocks/>
          </p:cNvCxnSpPr>
          <p:nvPr/>
        </p:nvCxnSpPr>
        <p:spPr>
          <a:xfrm flipV="1">
            <a:off x="2512414" y="2708464"/>
            <a:ext cx="0" cy="1112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87">
            <a:extLst>
              <a:ext uri="{FF2B5EF4-FFF2-40B4-BE49-F238E27FC236}">
                <a16:creationId xmlns:a16="http://schemas.microsoft.com/office/drawing/2014/main" id="{7EA75402-B724-485D-9B8D-33EF5F8004D9}"/>
              </a:ext>
            </a:extLst>
          </p:cNvPr>
          <p:cNvCxnSpPr>
            <a:cxnSpLocks/>
          </p:cNvCxnSpPr>
          <p:nvPr/>
        </p:nvCxnSpPr>
        <p:spPr>
          <a:xfrm flipV="1">
            <a:off x="3131704" y="2322412"/>
            <a:ext cx="0" cy="1738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75">
            <a:extLst>
              <a:ext uri="{FF2B5EF4-FFF2-40B4-BE49-F238E27FC236}">
                <a16:creationId xmlns:a16="http://schemas.microsoft.com/office/drawing/2014/main" id="{6B875B30-BFAF-4206-9137-52BEB8B905EE}"/>
              </a:ext>
            </a:extLst>
          </p:cNvPr>
          <p:cNvSpPr/>
          <p:nvPr/>
        </p:nvSpPr>
        <p:spPr>
          <a:xfrm>
            <a:off x="2017298" y="3578269"/>
            <a:ext cx="1011471" cy="96580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GB" sz="1200" dirty="0"/>
              <a:t>Otras</a:t>
            </a:r>
          </a:p>
          <a:p>
            <a:pPr algn="ctr"/>
            <a:r>
              <a:rPr lang="en-GB" sz="1200" dirty="0"/>
              <a:t>Plataformas</a:t>
            </a:r>
          </a:p>
        </p:txBody>
      </p:sp>
      <p:sp>
        <p:nvSpPr>
          <p:cNvPr id="125" name="Oval 68">
            <a:extLst>
              <a:ext uri="{FF2B5EF4-FFF2-40B4-BE49-F238E27FC236}">
                <a16:creationId xmlns:a16="http://schemas.microsoft.com/office/drawing/2014/main" id="{235D1A1C-4A22-43AF-8028-0182EAB56667}"/>
              </a:ext>
            </a:extLst>
          </p:cNvPr>
          <p:cNvSpPr/>
          <p:nvPr/>
        </p:nvSpPr>
        <p:spPr>
          <a:xfrm>
            <a:off x="1920814" y="4316416"/>
            <a:ext cx="1367661" cy="12555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GB" sz="1200" dirty="0"/>
              <a:t>Partenón</a:t>
            </a:r>
          </a:p>
          <a:p>
            <a:pPr algn="ctr"/>
            <a:r>
              <a:rPr lang="en-GB" sz="1200" dirty="0"/>
              <a:t>(Mainframe)</a:t>
            </a:r>
          </a:p>
        </p:txBody>
      </p:sp>
      <p:sp>
        <p:nvSpPr>
          <p:cNvPr id="126" name="Oval 69">
            <a:extLst>
              <a:ext uri="{FF2B5EF4-FFF2-40B4-BE49-F238E27FC236}">
                <a16:creationId xmlns:a16="http://schemas.microsoft.com/office/drawing/2014/main" id="{99E822AD-12A4-4A07-8226-257591E57F89}"/>
              </a:ext>
            </a:extLst>
          </p:cNvPr>
          <p:cNvSpPr/>
          <p:nvPr/>
        </p:nvSpPr>
        <p:spPr>
          <a:xfrm>
            <a:off x="2867191" y="3998314"/>
            <a:ext cx="1011471" cy="96580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GB" sz="1200" dirty="0"/>
              <a:t>Bankesphere</a:t>
            </a:r>
          </a:p>
          <a:p>
            <a:pPr algn="ctr"/>
            <a:r>
              <a:rPr lang="en-GB" sz="1200" dirty="0"/>
              <a:t>(SS.MM)</a:t>
            </a:r>
          </a:p>
        </p:txBody>
      </p:sp>
      <p:sp>
        <p:nvSpPr>
          <p:cNvPr id="127" name="TextBox 94">
            <a:extLst>
              <a:ext uri="{FF2B5EF4-FFF2-40B4-BE49-F238E27FC236}">
                <a16:creationId xmlns:a16="http://schemas.microsoft.com/office/drawing/2014/main" id="{AB638BFF-5850-401C-9CAB-E323C66C248A}"/>
              </a:ext>
            </a:extLst>
          </p:cNvPr>
          <p:cNvSpPr txBox="1"/>
          <p:nvPr/>
        </p:nvSpPr>
        <p:spPr>
          <a:xfrm>
            <a:off x="2249831" y="1802084"/>
            <a:ext cx="9988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Estado de Transición</a:t>
            </a:r>
          </a:p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(J2C)</a:t>
            </a:r>
          </a:p>
        </p:txBody>
      </p:sp>
      <p:sp>
        <p:nvSpPr>
          <p:cNvPr id="128" name="Oval 79">
            <a:extLst>
              <a:ext uri="{FF2B5EF4-FFF2-40B4-BE49-F238E27FC236}">
                <a16:creationId xmlns:a16="http://schemas.microsoft.com/office/drawing/2014/main" id="{29E51072-22F5-48AC-B7AB-E8A7D62D11B2}"/>
              </a:ext>
            </a:extLst>
          </p:cNvPr>
          <p:cNvSpPr/>
          <p:nvPr/>
        </p:nvSpPr>
        <p:spPr>
          <a:xfrm>
            <a:off x="3204427" y="2550986"/>
            <a:ext cx="524421" cy="500743"/>
          </a:xfrm>
          <a:prstGeom prst="ellipse">
            <a:avLst/>
          </a:prstGeom>
          <a:solidFill>
            <a:srgbClr val="F71C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576000" rtlCol="0" anchor="t" anchorCtr="0"/>
          <a:lstStyle/>
          <a:p>
            <a:pPr algn="ctr"/>
            <a:r>
              <a:rPr lang="en-GB" sz="1200" dirty="0">
                <a:solidFill>
                  <a:schemeClr val="accent1"/>
                </a:solidFill>
              </a:rPr>
              <a:t>IaaS</a:t>
            </a:r>
          </a:p>
        </p:txBody>
      </p:sp>
      <p:sp>
        <p:nvSpPr>
          <p:cNvPr id="129" name="TextBox 97">
            <a:extLst>
              <a:ext uri="{FF2B5EF4-FFF2-40B4-BE49-F238E27FC236}">
                <a16:creationId xmlns:a16="http://schemas.microsoft.com/office/drawing/2014/main" id="{D4179927-7A9F-441D-9583-5A5D37B528DA}"/>
              </a:ext>
            </a:extLst>
          </p:cNvPr>
          <p:cNvSpPr txBox="1"/>
          <p:nvPr/>
        </p:nvSpPr>
        <p:spPr>
          <a:xfrm>
            <a:off x="5601517" y="3974805"/>
            <a:ext cx="1268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Estado de Transición</a:t>
            </a:r>
          </a:p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(Modernización de aplicaciones)</a:t>
            </a:r>
          </a:p>
        </p:txBody>
      </p:sp>
      <p:sp>
        <p:nvSpPr>
          <p:cNvPr id="130" name="Oval 98">
            <a:extLst>
              <a:ext uri="{FF2B5EF4-FFF2-40B4-BE49-F238E27FC236}">
                <a16:creationId xmlns:a16="http://schemas.microsoft.com/office/drawing/2014/main" id="{C222D2F9-5808-4744-A0B3-DD73775979A7}"/>
              </a:ext>
            </a:extLst>
          </p:cNvPr>
          <p:cNvSpPr/>
          <p:nvPr/>
        </p:nvSpPr>
        <p:spPr>
          <a:xfrm>
            <a:off x="3233914" y="1810380"/>
            <a:ext cx="524421" cy="500743"/>
          </a:xfrm>
          <a:prstGeom prst="ellipse">
            <a:avLst/>
          </a:prstGeom>
          <a:solidFill>
            <a:srgbClr val="F71C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576000" rtlCol="0" anchor="t" anchorCtr="0"/>
          <a:lstStyle/>
          <a:p>
            <a:pPr algn="ctr"/>
            <a:r>
              <a:rPr lang="en-GB" sz="1200" dirty="0">
                <a:solidFill>
                  <a:schemeClr val="accent1"/>
                </a:solidFill>
              </a:rPr>
              <a:t>PaaS</a:t>
            </a:r>
          </a:p>
        </p:txBody>
      </p:sp>
      <p:cxnSp>
        <p:nvCxnSpPr>
          <p:cNvPr id="131" name="Straight Arrow Connector 113">
            <a:extLst>
              <a:ext uri="{FF2B5EF4-FFF2-40B4-BE49-F238E27FC236}">
                <a16:creationId xmlns:a16="http://schemas.microsoft.com/office/drawing/2014/main" id="{CFB8AD71-9289-45D0-AD73-B65E92529F2E}"/>
              </a:ext>
            </a:extLst>
          </p:cNvPr>
          <p:cNvCxnSpPr>
            <a:cxnSpLocks/>
          </p:cNvCxnSpPr>
          <p:nvPr/>
        </p:nvCxnSpPr>
        <p:spPr>
          <a:xfrm flipV="1">
            <a:off x="6067426" y="2322413"/>
            <a:ext cx="716453" cy="77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80">
            <a:extLst>
              <a:ext uri="{FF2B5EF4-FFF2-40B4-BE49-F238E27FC236}">
                <a16:creationId xmlns:a16="http://schemas.microsoft.com/office/drawing/2014/main" id="{3552BFE1-FDA4-4DEE-B1E3-C02742784E20}"/>
              </a:ext>
            </a:extLst>
          </p:cNvPr>
          <p:cNvSpPr/>
          <p:nvPr/>
        </p:nvSpPr>
        <p:spPr>
          <a:xfrm>
            <a:off x="3256553" y="4954429"/>
            <a:ext cx="524421" cy="500743"/>
          </a:xfrm>
          <a:prstGeom prst="ellipse">
            <a:avLst/>
          </a:prstGeom>
          <a:solidFill>
            <a:srgbClr val="F71C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56000" tIns="0" rIns="0" bIns="0" rtlCol="0" anchor="ctr" anchorCtr="0"/>
          <a:lstStyle/>
          <a:p>
            <a:pPr algn="l"/>
            <a:r>
              <a:rPr lang="en-GB" sz="1200" dirty="0">
                <a:solidFill>
                  <a:srgbClr val="F71C02"/>
                </a:solidFill>
              </a:rPr>
              <a:t>Lean core</a:t>
            </a:r>
          </a:p>
        </p:txBody>
      </p:sp>
      <p:sp>
        <p:nvSpPr>
          <p:cNvPr id="133" name="TextBox 82">
            <a:extLst>
              <a:ext uri="{FF2B5EF4-FFF2-40B4-BE49-F238E27FC236}">
                <a16:creationId xmlns:a16="http://schemas.microsoft.com/office/drawing/2014/main" id="{A05F1200-6265-4016-9F49-CC287B991953}"/>
              </a:ext>
            </a:extLst>
          </p:cNvPr>
          <p:cNvSpPr txBox="1"/>
          <p:nvPr/>
        </p:nvSpPr>
        <p:spPr>
          <a:xfrm>
            <a:off x="8399535" y="1298905"/>
            <a:ext cx="3661772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1400" dirty="0">
                <a:solidFill>
                  <a:schemeClr val="tx2"/>
                </a:solidFill>
              </a:rPr>
              <a:t>No todas las plataformas están en el mismo punto de partida y no todas tienen que llegar al mismo destino objetivo</a:t>
            </a:r>
          </a:p>
          <a:p>
            <a:pPr>
              <a:spcAft>
                <a:spcPts val="600"/>
              </a:spcAft>
            </a:pPr>
            <a:endParaRPr lang="en-GB" sz="1400" dirty="0">
              <a:solidFill>
                <a:schemeClr val="tx2"/>
              </a:solidFill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chemeClr val="tx2"/>
                </a:solidFill>
              </a:rPr>
              <a:t>Algunas </a:t>
            </a:r>
            <a:r>
              <a:rPr lang="es-ES" sz="1100" b="1" dirty="0">
                <a:solidFill>
                  <a:schemeClr val="tx2"/>
                </a:solidFill>
              </a:rPr>
              <a:t>aplicaciones ya están muy cerca del modelo de destino y requieren una transformación mínima o nula</a:t>
            </a:r>
            <a:r>
              <a:rPr lang="es-ES" sz="1100" dirty="0">
                <a:solidFill>
                  <a:schemeClr val="tx2"/>
                </a:solidFill>
              </a:rPr>
              <a:t> (por ejemplo, arquitectura Darwin, aplicaciones SaaS)</a:t>
            </a:r>
            <a:endParaRPr lang="en-GB" sz="1100" dirty="0">
              <a:solidFill>
                <a:schemeClr val="tx2"/>
              </a:solidFill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schemeClr val="tx2"/>
                </a:solidFill>
              </a:rPr>
              <a:t>Algunos </a:t>
            </a:r>
            <a:r>
              <a:rPr lang="es-ES" sz="1100" b="1" dirty="0">
                <a:solidFill>
                  <a:schemeClr val="tx2"/>
                </a:solidFill>
              </a:rPr>
              <a:t>estados de transición pueden ser finalistas a medio/largo plazo </a:t>
            </a:r>
            <a:r>
              <a:rPr lang="es-ES" sz="1100" dirty="0">
                <a:solidFill>
                  <a:schemeClr val="tx2"/>
                </a:solidFill>
              </a:rPr>
              <a:t>(para aquella parte de la plataforma que no tiene valor suficiente para una transformación más agresiva)</a:t>
            </a:r>
            <a:endParaRPr lang="en-GB" sz="1100" dirty="0">
              <a:solidFill>
                <a:schemeClr val="tx2"/>
              </a:solidFill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>
                <a:solidFill>
                  <a:schemeClr val="tx2"/>
                </a:solidFill>
              </a:rPr>
              <a:t>Hay diferentes "sabores" de transformación de la nube: IaaS y PaaS en la nube privada de Santander y PaaS </a:t>
            </a:r>
            <a:r>
              <a:rPr lang="es-ES" sz="1100" dirty="0">
                <a:solidFill>
                  <a:schemeClr val="tx2"/>
                </a:solidFill>
              </a:rPr>
              <a:t>en la nube pública.</a:t>
            </a:r>
            <a:endParaRPr lang="en-GB" sz="1100" dirty="0">
              <a:solidFill>
                <a:schemeClr val="tx2"/>
              </a:solidFill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>
                <a:solidFill>
                  <a:schemeClr val="tx2"/>
                </a:solidFill>
              </a:rPr>
              <a:t>Parte de la plataforma se puede mantener</a:t>
            </a:r>
            <a:r>
              <a:rPr lang="es-ES" sz="1100" dirty="0">
                <a:solidFill>
                  <a:schemeClr val="tx2"/>
                </a:solidFill>
              </a:rPr>
              <a:t> a medio / largo plazo en su arquitectura original o con </a:t>
            </a:r>
            <a:r>
              <a:rPr lang="es-ES" sz="1100" b="1" dirty="0">
                <a:solidFill>
                  <a:schemeClr val="tx2"/>
                </a:solidFill>
              </a:rPr>
              <a:t>alguna transformación pero sin cambiar la infraestructura </a:t>
            </a:r>
            <a:r>
              <a:rPr lang="es-ES" sz="1100" dirty="0">
                <a:solidFill>
                  <a:schemeClr val="tx2"/>
                </a:solidFill>
              </a:rPr>
              <a:t>(por ejemplo, Lean Core o Cuentas Personales)</a:t>
            </a:r>
            <a:endParaRPr lang="en-GB" sz="1100" dirty="0">
              <a:solidFill>
                <a:schemeClr val="tx2"/>
              </a:solidFill>
            </a:endParaRPr>
          </a:p>
        </p:txBody>
      </p:sp>
      <p:sp>
        <p:nvSpPr>
          <p:cNvPr id="134" name="Oval 84">
            <a:extLst>
              <a:ext uri="{FF2B5EF4-FFF2-40B4-BE49-F238E27FC236}">
                <a16:creationId xmlns:a16="http://schemas.microsoft.com/office/drawing/2014/main" id="{20A20EDA-BB6E-4617-A70E-9A20A4E5A453}"/>
              </a:ext>
            </a:extLst>
          </p:cNvPr>
          <p:cNvSpPr/>
          <p:nvPr/>
        </p:nvSpPr>
        <p:spPr>
          <a:xfrm>
            <a:off x="6344453" y="4806653"/>
            <a:ext cx="524421" cy="500743"/>
          </a:xfrm>
          <a:prstGeom prst="ellipse">
            <a:avLst/>
          </a:prstGeom>
          <a:solidFill>
            <a:srgbClr val="F71C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56000" tIns="0" rIns="0" bIns="0" rtlCol="0" anchor="ctr" anchorCtr="0"/>
          <a:lstStyle/>
          <a:p>
            <a:pPr algn="l"/>
            <a:r>
              <a:rPr lang="en-GB" sz="1200" dirty="0">
                <a:solidFill>
                  <a:srgbClr val="F71C02"/>
                </a:solidFill>
              </a:rPr>
              <a:t>Lean core</a:t>
            </a:r>
          </a:p>
        </p:txBody>
      </p:sp>
      <p:sp>
        <p:nvSpPr>
          <p:cNvPr id="135" name="Arc 86">
            <a:extLst>
              <a:ext uri="{FF2B5EF4-FFF2-40B4-BE49-F238E27FC236}">
                <a16:creationId xmlns:a16="http://schemas.microsoft.com/office/drawing/2014/main" id="{8BA9E57F-FF62-4084-AC22-9FEE88D39E2B}"/>
              </a:ext>
            </a:extLst>
          </p:cNvPr>
          <p:cNvSpPr/>
          <p:nvPr/>
        </p:nvSpPr>
        <p:spPr>
          <a:xfrm>
            <a:off x="1584809" y="3532419"/>
            <a:ext cx="535702" cy="534155"/>
          </a:xfrm>
          <a:prstGeom prst="arc">
            <a:avLst>
              <a:gd name="adj1" fmla="val 3194540"/>
              <a:gd name="adj2" fmla="val 2113198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3000" dirty="0"/>
          </a:p>
        </p:txBody>
      </p:sp>
      <p:sp>
        <p:nvSpPr>
          <p:cNvPr id="136" name="Oval 88">
            <a:extLst>
              <a:ext uri="{FF2B5EF4-FFF2-40B4-BE49-F238E27FC236}">
                <a16:creationId xmlns:a16="http://schemas.microsoft.com/office/drawing/2014/main" id="{7077852A-EBDB-449E-8BC7-83A24DFBED33}"/>
              </a:ext>
            </a:extLst>
          </p:cNvPr>
          <p:cNvSpPr/>
          <p:nvPr/>
        </p:nvSpPr>
        <p:spPr>
          <a:xfrm>
            <a:off x="8670811" y="5901827"/>
            <a:ext cx="153323" cy="146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2000" tIns="0" rIns="0" bIns="0" rtlCol="0" anchor="ctr" anchorCtr="0"/>
          <a:lstStyle/>
          <a:p>
            <a:pPr algn="l"/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Situación Actual</a:t>
            </a:r>
          </a:p>
        </p:txBody>
      </p:sp>
      <p:sp>
        <p:nvSpPr>
          <p:cNvPr id="137" name="Oval 90">
            <a:extLst>
              <a:ext uri="{FF2B5EF4-FFF2-40B4-BE49-F238E27FC236}">
                <a16:creationId xmlns:a16="http://schemas.microsoft.com/office/drawing/2014/main" id="{AE707EAE-64F8-4E9B-ACA2-4419C9FD0020}"/>
              </a:ext>
            </a:extLst>
          </p:cNvPr>
          <p:cNvSpPr/>
          <p:nvPr/>
        </p:nvSpPr>
        <p:spPr>
          <a:xfrm>
            <a:off x="9786221" y="5902007"/>
            <a:ext cx="153323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2000" tIns="0" rIns="0" bIns="0" rtlCol="0" anchor="ctr" anchorCtr="0"/>
          <a:lstStyle/>
          <a:p>
            <a:pPr algn="l"/>
            <a:r>
              <a:rPr lang="en-GB" sz="900" dirty="0">
                <a:solidFill>
                  <a:schemeClr val="accent1"/>
                </a:solidFill>
              </a:rPr>
              <a:t>Situación Futura</a:t>
            </a:r>
          </a:p>
        </p:txBody>
      </p:sp>
      <p:grpSp>
        <p:nvGrpSpPr>
          <p:cNvPr id="138" name="Grupo 137">
            <a:extLst>
              <a:ext uri="{FF2B5EF4-FFF2-40B4-BE49-F238E27FC236}">
                <a16:creationId xmlns:a16="http://schemas.microsoft.com/office/drawing/2014/main" id="{228697F7-40DC-4866-80E7-BB3813DC9F9F}"/>
              </a:ext>
            </a:extLst>
          </p:cNvPr>
          <p:cNvGrpSpPr/>
          <p:nvPr/>
        </p:nvGrpSpPr>
        <p:grpSpPr>
          <a:xfrm>
            <a:off x="4250262" y="2234324"/>
            <a:ext cx="2076018" cy="882793"/>
            <a:chOff x="8500524" y="5355562"/>
            <a:chExt cx="4152035" cy="1765586"/>
          </a:xfrm>
        </p:grpSpPr>
        <p:sp>
          <p:nvSpPr>
            <p:cNvPr id="139" name="Flecha: a la derecha 138">
              <a:extLst>
                <a:ext uri="{FF2B5EF4-FFF2-40B4-BE49-F238E27FC236}">
                  <a16:creationId xmlns:a16="http://schemas.microsoft.com/office/drawing/2014/main" id="{9701AF69-0B78-42EA-8A75-26BF159C376F}"/>
                </a:ext>
              </a:extLst>
            </p:cNvPr>
            <p:cNvSpPr/>
            <p:nvPr/>
          </p:nvSpPr>
          <p:spPr>
            <a:xfrm rot="19133740">
              <a:off x="8500524" y="5387972"/>
              <a:ext cx="2791781" cy="1733176"/>
            </a:xfrm>
            <a:prstGeom prst="rightArrow">
              <a:avLst/>
            </a:prstGeom>
            <a:solidFill>
              <a:srgbClr val="F71C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900" dirty="0"/>
            </a:p>
          </p:txBody>
        </p:sp>
        <p:sp>
          <p:nvSpPr>
            <p:cNvPr id="140" name="Rectángulo 139">
              <a:extLst>
                <a:ext uri="{FF2B5EF4-FFF2-40B4-BE49-F238E27FC236}">
                  <a16:creationId xmlns:a16="http://schemas.microsoft.com/office/drawing/2014/main" id="{8DC420D0-6D02-4F64-A24E-C52885D7C141}"/>
                </a:ext>
              </a:extLst>
            </p:cNvPr>
            <p:cNvSpPr/>
            <p:nvPr/>
          </p:nvSpPr>
          <p:spPr>
            <a:xfrm rot="19281931">
              <a:off x="8535356" y="5355562"/>
              <a:ext cx="4117203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600" b="1" dirty="0">
                  <a:solidFill>
                    <a:schemeClr val="bg1"/>
                  </a:solidFill>
                </a:rPr>
                <a:t>Go Cloud</a:t>
              </a:r>
            </a:p>
          </p:txBody>
        </p:sp>
      </p:grpSp>
      <p:sp>
        <p:nvSpPr>
          <p:cNvPr id="142" name="TextBox 74">
            <a:extLst>
              <a:ext uri="{FF2B5EF4-FFF2-40B4-BE49-F238E27FC236}">
                <a16:creationId xmlns:a16="http://schemas.microsoft.com/office/drawing/2014/main" id="{1AF76911-8195-4417-836C-59F957386631}"/>
              </a:ext>
            </a:extLst>
          </p:cNvPr>
          <p:cNvSpPr txBox="1"/>
          <p:nvPr/>
        </p:nvSpPr>
        <p:spPr>
          <a:xfrm>
            <a:off x="325120" y="270660"/>
            <a:ext cx="1130575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S" sz="2000" b="1" dirty="0">
                <a:solidFill>
                  <a:srgbClr val="F71C02"/>
                </a:solidFill>
              </a:rPr>
              <a:t>¿Los diferentes caminos hacia nuestra nueva plataforma Cloud?</a:t>
            </a:r>
          </a:p>
        </p:txBody>
      </p:sp>
    </p:spTree>
    <p:extLst>
      <p:ext uri="{BB962C8B-B14F-4D97-AF65-F5344CB8AC3E}">
        <p14:creationId xmlns:p14="http://schemas.microsoft.com/office/powerpoint/2010/main" val="329130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Marcador de texto 5">
            <a:extLst>
              <a:ext uri="{FF2B5EF4-FFF2-40B4-BE49-F238E27FC236}">
                <a16:creationId xmlns:a16="http://schemas.microsoft.com/office/drawing/2014/main" id="{2CF69776-E17D-4226-8771-5A6BBFF075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0000" y="296863"/>
            <a:ext cx="10758488" cy="509032"/>
          </a:xfrm>
        </p:spPr>
        <p:txBody>
          <a:bodyPr/>
          <a:lstStyle/>
          <a:p>
            <a:endParaRPr lang="es-ES" sz="2800" dirty="0">
              <a:latin typeface="Santander Headline" panose="020B0504020201020104" pitchFamily="34" charset="0"/>
            </a:endParaRPr>
          </a:p>
          <a:p>
            <a:endParaRPr lang="es-ES" sz="2000" dirty="0">
              <a:latin typeface="Santander Headline" panose="020B05040202010201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030507-3C39-483E-9691-CEF249109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525" y="1800214"/>
            <a:ext cx="7340977" cy="4146763"/>
          </a:xfrm>
          <a:prstGeom prst="rect">
            <a:avLst/>
          </a:prstGeom>
        </p:spPr>
      </p:pic>
      <p:sp>
        <p:nvSpPr>
          <p:cNvPr id="36" name="TextBox 74">
            <a:extLst>
              <a:ext uri="{FF2B5EF4-FFF2-40B4-BE49-F238E27FC236}">
                <a16:creationId xmlns:a16="http://schemas.microsoft.com/office/drawing/2014/main" id="{D567D682-0272-4DB6-9955-394A86239F57}"/>
              </a:ext>
            </a:extLst>
          </p:cNvPr>
          <p:cNvSpPr txBox="1"/>
          <p:nvPr/>
        </p:nvSpPr>
        <p:spPr>
          <a:xfrm>
            <a:off x="325120" y="270660"/>
            <a:ext cx="1130575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GB" sz="2000" b="1" dirty="0">
                <a:solidFill>
                  <a:srgbClr val="F71C02"/>
                </a:solidFill>
              </a:rPr>
              <a:t>CCoE &amp; Colaboradores</a:t>
            </a:r>
          </a:p>
          <a:p>
            <a:pPr algn="l"/>
            <a:r>
              <a:rPr lang="en-GB" altLang="en-US" sz="1400" dirty="0"/>
              <a:t>Responsabilidades – Equipo Estructural</a:t>
            </a:r>
            <a:endParaRPr lang="en-US" altLang="en-US" sz="1400" dirty="0"/>
          </a:p>
        </p:txBody>
      </p:sp>
      <p:pic>
        <p:nvPicPr>
          <p:cNvPr id="4" name="Graphic 3" descr="Arrow Rotate left">
            <a:extLst>
              <a:ext uri="{FF2B5EF4-FFF2-40B4-BE49-F238E27FC236}">
                <a16:creationId xmlns:a16="http://schemas.microsoft.com/office/drawing/2014/main" id="{15DDC207-E1FE-44B2-BA96-F148124DF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473319">
            <a:off x="847082" y="1870021"/>
            <a:ext cx="3816124" cy="38161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948EAA-6353-45BD-B306-B5A452FB3B56}"/>
              </a:ext>
            </a:extLst>
          </p:cNvPr>
          <p:cNvSpPr txBox="1"/>
          <p:nvPr/>
        </p:nvSpPr>
        <p:spPr>
          <a:xfrm>
            <a:off x="481227" y="1304408"/>
            <a:ext cx="1069744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45720" tIns="22860" rIns="45720" bIns="228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200" b="1" dirty="0">
                <a:solidFill>
                  <a:srgbClr val="F71C02"/>
                </a:solidFill>
              </a:rPr>
              <a:t>Identificar</a:t>
            </a:r>
            <a:r>
              <a:rPr lang="en-GB" sz="1200" dirty="0"/>
              <a:t> a las </a:t>
            </a:r>
            <a:r>
              <a:rPr lang="en-GB" sz="1200" b="1" dirty="0">
                <a:solidFill>
                  <a:srgbClr val="F71C02"/>
                </a:solidFill>
              </a:rPr>
              <a:t>personas</a:t>
            </a:r>
            <a:r>
              <a:rPr lang="en-GB" sz="1200" dirty="0"/>
              <a:t>, </a:t>
            </a:r>
            <a:r>
              <a:rPr lang="en-GB" sz="1200" b="1" dirty="0">
                <a:solidFill>
                  <a:srgbClr val="F71C02"/>
                </a:solidFill>
              </a:rPr>
              <a:t>roles</a:t>
            </a:r>
            <a:r>
              <a:rPr lang="en-GB" sz="1200" dirty="0"/>
              <a:t> y </a:t>
            </a:r>
            <a:r>
              <a:rPr lang="en-GB" sz="1200" b="1" dirty="0">
                <a:solidFill>
                  <a:srgbClr val="F71C02"/>
                </a:solidFill>
              </a:rPr>
              <a:t>disponibilidad</a:t>
            </a:r>
            <a:r>
              <a:rPr lang="en-GB" sz="1200" dirty="0">
                <a:solidFill>
                  <a:srgbClr val="F71C02"/>
                </a:solidFill>
              </a:rPr>
              <a:t> </a:t>
            </a:r>
            <a:r>
              <a:rPr lang="en-GB" sz="1200" dirty="0"/>
              <a:t>de cada</a:t>
            </a:r>
            <a:r>
              <a:rPr lang="en-GB" sz="1200" dirty="0">
                <a:solidFill>
                  <a:srgbClr val="F71C02"/>
                </a:solidFill>
              </a:rPr>
              <a:t> </a:t>
            </a:r>
            <a:r>
              <a:rPr lang="en-GB" sz="1200" b="1" dirty="0">
                <a:solidFill>
                  <a:srgbClr val="F71C02"/>
                </a:solidFill>
              </a:rPr>
              <a:t>miembro del CCoE &amp; Colaboradores </a:t>
            </a:r>
            <a:r>
              <a:rPr lang="en-GB" sz="1200" dirty="0"/>
              <a:t>que van a formar parte del Proyecto.</a:t>
            </a:r>
          </a:p>
          <a:p>
            <a:pPr algn="l"/>
            <a:endParaRPr lang="en-GB" sz="1200" b="1" dirty="0">
              <a:solidFill>
                <a:srgbClr val="A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0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Marcador de texto 5">
            <a:extLst>
              <a:ext uri="{FF2B5EF4-FFF2-40B4-BE49-F238E27FC236}">
                <a16:creationId xmlns:a16="http://schemas.microsoft.com/office/drawing/2014/main" id="{2CF69776-E17D-4226-8771-5A6BBFF075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0000" y="296863"/>
            <a:ext cx="10758488" cy="509032"/>
          </a:xfrm>
        </p:spPr>
        <p:txBody>
          <a:bodyPr/>
          <a:lstStyle/>
          <a:p>
            <a:endParaRPr lang="es-ES" sz="2800" dirty="0">
              <a:latin typeface="Santander Headline" panose="020B0504020201020104" pitchFamily="34" charset="0"/>
            </a:endParaRPr>
          </a:p>
          <a:p>
            <a:endParaRPr lang="es-ES" sz="2000" dirty="0">
              <a:latin typeface="Santander Headline" panose="020B0504020201020104" pitchFamily="34" charset="0"/>
            </a:endParaRPr>
          </a:p>
        </p:txBody>
      </p:sp>
      <p:pic>
        <p:nvPicPr>
          <p:cNvPr id="14" name="Gráfico 2" descr="Clip">
            <a:extLst>
              <a:ext uri="{FF2B5EF4-FFF2-40B4-BE49-F238E27FC236}">
                <a16:creationId xmlns:a16="http://schemas.microsoft.com/office/drawing/2014/main" id="{133349E1-4999-4C54-8C8D-C8CA0BD67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0790" y="4289029"/>
            <a:ext cx="594360" cy="5943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2AD2B9-6A02-4FF5-BB30-90D518ABE9B1}"/>
              </a:ext>
            </a:extLst>
          </p:cNvPr>
          <p:cNvSpPr txBox="1"/>
          <p:nvPr/>
        </p:nvSpPr>
        <p:spPr>
          <a:xfrm>
            <a:off x="1612853" y="1569096"/>
            <a:ext cx="273260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S_tradnl" sz="2200" b="1" dirty="0">
                <a:solidFill>
                  <a:srgbClr val="F71C02"/>
                </a:solidFill>
              </a:rPr>
              <a:t>Tabla de contenidos</a:t>
            </a:r>
            <a:endParaRPr lang="es-ES_tradnl" sz="2000" dirty="0">
              <a:solidFill>
                <a:srgbClr val="F71C02"/>
              </a:solidFill>
            </a:endParaRPr>
          </a:p>
        </p:txBody>
      </p:sp>
      <p:pic>
        <p:nvPicPr>
          <p:cNvPr id="20" name="Graphic 19" descr="Teacher">
            <a:extLst>
              <a:ext uri="{FF2B5EF4-FFF2-40B4-BE49-F238E27FC236}">
                <a16:creationId xmlns:a16="http://schemas.microsoft.com/office/drawing/2014/main" id="{8A2D07C9-E503-4048-9C27-811E7DD42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2554" y="1421361"/>
            <a:ext cx="731520" cy="7315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64D636-1D98-4596-B7F7-435138CD640B}"/>
              </a:ext>
            </a:extLst>
          </p:cNvPr>
          <p:cNvSpPr/>
          <p:nvPr/>
        </p:nvSpPr>
        <p:spPr>
          <a:xfrm>
            <a:off x="7585599" y="2753178"/>
            <a:ext cx="2744740" cy="1285875"/>
          </a:xfrm>
          <a:prstGeom prst="rect">
            <a:avLst/>
          </a:prstGeom>
          <a:solidFill>
            <a:srgbClr val="000000">
              <a:alpha val="2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IN" sz="1400" b="1" dirty="0">
                <a:solidFill>
                  <a:schemeClr val="bg1">
                    <a:alpha val="31000"/>
                  </a:schemeClr>
                </a:solidFill>
                <a:latin typeface="Arial" panose="020B0604020202020204"/>
                <a:ea typeface="MS PGothic" charset="-128"/>
              </a:rPr>
              <a:t>4</a:t>
            </a: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chemeClr val="bg1">
                  <a:alpha val="31000"/>
                </a:schemeClr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chemeClr val="bg1">
                  <a:alpha val="31000"/>
                </a:schemeClr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chemeClr val="bg1">
                  <a:alpha val="31000"/>
                </a:schemeClr>
              </a:solidFill>
              <a:latin typeface="Arial" panose="020B0604020202020204"/>
              <a:ea typeface="MS PGothic" charset="-128"/>
            </a:endParaRP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>
                    <a:alpha val="29000"/>
                  </a:schemeClr>
                </a:solidFill>
                <a:latin typeface="Arial" panose="020B0604020202020204"/>
                <a:ea typeface="MS PGothic" charset="-128"/>
              </a:rPr>
              <a:t>Roadmap</a:t>
            </a:r>
          </a:p>
        </p:txBody>
      </p:sp>
      <p:pic>
        <p:nvPicPr>
          <p:cNvPr id="23" name="Picture 2" descr="Management, plan, tasks, usability icon">
            <a:extLst>
              <a:ext uri="{FF2B5EF4-FFF2-40B4-BE49-F238E27FC236}">
                <a16:creationId xmlns:a16="http://schemas.microsoft.com/office/drawing/2014/main" id="{9BD889B4-5223-4969-9E6E-A4EF5FFA8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1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965" y="2904492"/>
            <a:ext cx="693414" cy="69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B8C24E4-3F48-4799-8FAE-C6574E3FED0F}"/>
              </a:ext>
            </a:extLst>
          </p:cNvPr>
          <p:cNvSpPr/>
          <p:nvPr/>
        </p:nvSpPr>
        <p:spPr>
          <a:xfrm>
            <a:off x="4606401" y="1287796"/>
            <a:ext cx="2744740" cy="1285875"/>
          </a:xfrm>
          <a:prstGeom prst="rect">
            <a:avLst/>
          </a:prstGeom>
          <a:solidFill>
            <a:schemeClr val="tx1">
              <a:alpha val="2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IN" sz="1400" b="1" dirty="0">
              <a:solidFill>
                <a:schemeClr val="bg1">
                  <a:alpha val="31000"/>
                </a:schemeClr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IN" sz="1400" b="1" dirty="0">
                <a:solidFill>
                  <a:schemeClr val="bg1">
                    <a:alpha val="31000"/>
                  </a:schemeClr>
                </a:solidFill>
                <a:latin typeface="Arial" panose="020B0604020202020204"/>
                <a:ea typeface="MS PGothic" charset="-128"/>
              </a:rPr>
              <a:t>1</a:t>
            </a: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chemeClr val="bg1">
                  <a:alpha val="31000"/>
                </a:schemeClr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chemeClr val="bg1">
                  <a:alpha val="31000"/>
                </a:schemeClr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chemeClr val="bg1">
                  <a:alpha val="31000"/>
                </a:schemeClr>
              </a:solidFill>
              <a:latin typeface="Arial" panose="020B0604020202020204"/>
              <a:ea typeface="MS PGothic" charset="-128"/>
            </a:endParaRP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>
                    <a:alpha val="31000"/>
                  </a:schemeClr>
                </a:solidFill>
                <a:latin typeface="Arial" panose="020B0604020202020204"/>
                <a:ea typeface="MS PGothic" charset="-128"/>
              </a:rPr>
              <a:t>Overview</a:t>
            </a: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IN" sz="1400" b="1" dirty="0">
              <a:solidFill>
                <a:schemeClr val="bg1">
                  <a:alpha val="31000"/>
                </a:schemeClr>
              </a:solidFill>
              <a:latin typeface="Arial" panose="020B0604020202020204"/>
              <a:ea typeface="MS PGothic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B6D58B-084A-44EC-8F47-5F8DA19D7B8D}"/>
              </a:ext>
            </a:extLst>
          </p:cNvPr>
          <p:cNvSpPr/>
          <p:nvPr/>
        </p:nvSpPr>
        <p:spPr>
          <a:xfrm>
            <a:off x="4606401" y="2786062"/>
            <a:ext cx="2744740" cy="1285875"/>
          </a:xfrm>
          <a:prstGeom prst="rect">
            <a:avLst/>
          </a:prstGeom>
          <a:solidFill>
            <a:srgbClr val="F71C0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IN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400" b="1" dirty="0">
                <a:solidFill>
                  <a:schemeClr val="bg1"/>
                </a:solidFill>
                <a:latin typeface="Arial" panose="020B0604020202020204"/>
                <a:ea typeface="MS PGothic" charset="-128"/>
              </a:rPr>
              <a:t>3</a:t>
            </a:r>
          </a:p>
          <a:p>
            <a:pPr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defTabSz="548640" fontAlgn="base">
              <a:spcBef>
                <a:spcPct val="0"/>
              </a:spcBef>
              <a:spcAft>
                <a:spcPct val="0"/>
              </a:spcAft>
            </a:pPr>
            <a:endParaRPr lang="en-US" sz="7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ctr" defTabSz="914419">
              <a:defRPr/>
            </a:pPr>
            <a:r>
              <a:rPr lang="en-US" sz="1600" b="1" dirty="0">
                <a:solidFill>
                  <a:schemeClr val="bg1"/>
                </a:solidFill>
                <a:latin typeface="Arial" panose="020B0604020202020204"/>
                <a:ea typeface="MS PGothic" charset="-128"/>
              </a:rPr>
              <a:t>Actividades</a:t>
            </a:r>
          </a:p>
          <a:p>
            <a:pPr defTabSz="548640" fontAlgn="base">
              <a:spcBef>
                <a:spcPct val="0"/>
              </a:spcBef>
              <a:spcAft>
                <a:spcPct val="0"/>
              </a:spcAft>
            </a:pPr>
            <a:endParaRPr lang="en-IN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</p:txBody>
      </p:sp>
      <p:pic>
        <p:nvPicPr>
          <p:cNvPr id="17" name="Graphic 16" descr="List">
            <a:extLst>
              <a:ext uri="{FF2B5EF4-FFF2-40B4-BE49-F238E27FC236}">
                <a16:creationId xmlns:a16="http://schemas.microsoft.com/office/drawing/2014/main" id="{586AC7EC-74F8-4EA3-A85D-6AD6ACDBBB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7853" y="2813726"/>
            <a:ext cx="760772" cy="76077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38E4956-DE3F-419D-B381-0F4AC28546BE}"/>
              </a:ext>
            </a:extLst>
          </p:cNvPr>
          <p:cNvSpPr/>
          <p:nvPr/>
        </p:nvSpPr>
        <p:spPr>
          <a:xfrm>
            <a:off x="7585600" y="1310879"/>
            <a:ext cx="2744740" cy="1285875"/>
          </a:xfrm>
          <a:prstGeom prst="rect">
            <a:avLst/>
          </a:prstGeom>
          <a:solidFill>
            <a:srgbClr val="000000">
              <a:alpha val="2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IN" sz="1400" b="1" dirty="0">
                <a:solidFill>
                  <a:schemeClr val="bg1">
                    <a:alpha val="28000"/>
                  </a:schemeClr>
                </a:solidFill>
                <a:latin typeface="Arial" panose="020B0604020202020204"/>
                <a:ea typeface="MS PGothic" charset="-128"/>
              </a:rPr>
              <a:t>2</a:t>
            </a: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  <a:p>
            <a:pPr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>
                    <a:alpha val="29000"/>
                  </a:schemeClr>
                </a:solidFill>
                <a:latin typeface="Arial" panose="020B0604020202020204"/>
                <a:ea typeface="MS PGothic" charset="-128"/>
              </a:rPr>
              <a:t>Objetivo</a:t>
            </a:r>
          </a:p>
        </p:txBody>
      </p:sp>
      <p:pic>
        <p:nvPicPr>
          <p:cNvPr id="19" name="Graphic 18" descr="Bullseye">
            <a:extLst>
              <a:ext uri="{FF2B5EF4-FFF2-40B4-BE49-F238E27FC236}">
                <a16:creationId xmlns:a16="http://schemas.microsoft.com/office/drawing/2014/main" id="{4D9DA827-5256-4FFB-8A48-E3D2BE56F8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04559" y="1468178"/>
            <a:ext cx="706820" cy="7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adroTexto 4">
            <a:extLst>
              <a:ext uri="{FF2B5EF4-FFF2-40B4-BE49-F238E27FC236}">
                <a16:creationId xmlns:a16="http://schemas.microsoft.com/office/drawing/2014/main" id="{5A28F1A3-5495-4C58-88C1-2CDE0E557214}"/>
              </a:ext>
            </a:extLst>
          </p:cNvPr>
          <p:cNvSpPr txBox="1"/>
          <p:nvPr/>
        </p:nvSpPr>
        <p:spPr>
          <a:xfrm>
            <a:off x="982518" y="431800"/>
            <a:ext cx="1847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0438BD-84EA-4990-A0E2-8BF8DE716412}"/>
              </a:ext>
            </a:extLst>
          </p:cNvPr>
          <p:cNvSpPr txBox="1"/>
          <p:nvPr/>
        </p:nvSpPr>
        <p:spPr>
          <a:xfrm>
            <a:off x="325120" y="1045377"/>
            <a:ext cx="1069744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45720" tIns="22860" rIns="45720" bIns="228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200" dirty="0">
                <a:cs typeface="Arial"/>
              </a:rPr>
              <a:t> Las tareas del servicio a proporcionar incluyen:</a:t>
            </a:r>
            <a:endParaRPr lang="en-GB" sz="900" dirty="0">
              <a:cs typeface="Arial"/>
            </a:endParaRPr>
          </a:p>
        </p:txBody>
      </p:sp>
      <p:sp>
        <p:nvSpPr>
          <p:cNvPr id="41" name="TextBox 74">
            <a:extLst>
              <a:ext uri="{FF2B5EF4-FFF2-40B4-BE49-F238E27FC236}">
                <a16:creationId xmlns:a16="http://schemas.microsoft.com/office/drawing/2014/main" id="{2EFDE3AA-A403-4B98-92A5-9115DD4812FA}"/>
              </a:ext>
            </a:extLst>
          </p:cNvPr>
          <p:cNvSpPr txBox="1"/>
          <p:nvPr/>
        </p:nvSpPr>
        <p:spPr>
          <a:xfrm>
            <a:off x="325120" y="270660"/>
            <a:ext cx="11305752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GB" sz="2000" b="1" dirty="0">
                <a:solidFill>
                  <a:srgbClr val="F71C02"/>
                </a:solidFill>
              </a:rPr>
              <a:t>Actividades</a:t>
            </a:r>
          </a:p>
          <a:p>
            <a:pPr algn="l"/>
            <a:r>
              <a:rPr lang="en-GB" altLang="en-US" sz="1400" dirty="0"/>
              <a:t>Scope actividades</a:t>
            </a:r>
            <a:endParaRPr lang="en-US" altLang="en-US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F0E2DCB-31DB-4651-AB0B-82025E59C47E}"/>
              </a:ext>
            </a:extLst>
          </p:cNvPr>
          <p:cNvSpPr/>
          <p:nvPr/>
        </p:nvSpPr>
        <p:spPr>
          <a:xfrm>
            <a:off x="0" y="1901312"/>
            <a:ext cx="12192000" cy="3701143"/>
          </a:xfrm>
          <a:prstGeom prst="rect">
            <a:avLst/>
          </a:prstGeom>
          <a:solidFill>
            <a:srgbClr val="F71C0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r" defTabSz="548640" fontAlgn="base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/>
              <a:ea typeface="MS PGothic" charset="-128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86D9266-22C8-460B-B31A-F0116CF8E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169" y="2472650"/>
            <a:ext cx="1202264" cy="1202264"/>
          </a:xfrm>
          <a:prstGeom prst="rect">
            <a:avLst/>
          </a:prstGeom>
          <a:noFill/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E6E5152-409B-4F2A-82D9-ECA3E608F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0298" y="2428097"/>
            <a:ext cx="1246817" cy="1246817"/>
          </a:xfrm>
          <a:prstGeom prst="rect">
            <a:avLst/>
          </a:prstGeom>
          <a:noFill/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30AE46F-40DB-452C-A13A-22C0E801FC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07674" y="2493693"/>
            <a:ext cx="995874" cy="1057308"/>
          </a:xfrm>
          <a:prstGeom prst="rect">
            <a:avLst/>
          </a:prstGeom>
          <a:noFill/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BFC8257-83D9-46AE-8ECB-2150DBC2BA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348"/>
                    </a14:imgEffect>
                    <a14:imgEffect>
                      <a14:brightnessContrast bright="100000" contras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5286" y="2511369"/>
            <a:ext cx="1163545" cy="1163545"/>
          </a:xfrm>
          <a:prstGeom prst="rect">
            <a:avLst/>
          </a:prstGeom>
          <a:noFill/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3315033-496D-4526-B86C-1524C5508250}"/>
              </a:ext>
            </a:extLst>
          </p:cNvPr>
          <p:cNvSpPr/>
          <p:nvPr/>
        </p:nvSpPr>
        <p:spPr>
          <a:xfrm>
            <a:off x="2284726" y="3975574"/>
            <a:ext cx="2374769" cy="10746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lvl="1" algn="ctr"/>
            <a:r>
              <a:rPr lang="es-ES" sz="1100" dirty="0">
                <a:solidFill>
                  <a:schemeClr val="bg1"/>
                </a:solidFill>
              </a:rPr>
              <a:t>Workshops con los departamentos involucrados en los procesos para la definición del modelo operativo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EC5C102-B450-4F97-89DA-37B057BEAFA8}"/>
              </a:ext>
            </a:extLst>
          </p:cNvPr>
          <p:cNvSpPr/>
          <p:nvPr/>
        </p:nvSpPr>
        <p:spPr>
          <a:xfrm>
            <a:off x="-78179" y="4379047"/>
            <a:ext cx="2121393" cy="2769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lvl="1" algn="ctr"/>
            <a:r>
              <a:rPr lang="es-ES" sz="1100" dirty="0">
                <a:solidFill>
                  <a:schemeClr val="bg1"/>
                </a:solidFill>
              </a:rPr>
              <a:t>Project Management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3B92730-9B2E-45A1-9354-2E1D62932A89}"/>
              </a:ext>
            </a:extLst>
          </p:cNvPr>
          <p:cNvSpPr/>
          <p:nvPr/>
        </p:nvSpPr>
        <p:spPr>
          <a:xfrm>
            <a:off x="4785999" y="4110794"/>
            <a:ext cx="2170426" cy="7386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lvl="1" algn="ctr"/>
            <a:r>
              <a:rPr lang="en-US" sz="1100" dirty="0">
                <a:solidFill>
                  <a:schemeClr val="bg1"/>
                </a:solidFill>
              </a:rPr>
              <a:t>Soporte a las estimaciones de costs y definición de servicios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DFE33E8-69DC-46B2-A79A-48D4F307D54A}"/>
              </a:ext>
            </a:extLst>
          </p:cNvPr>
          <p:cNvSpPr/>
          <p:nvPr/>
        </p:nvSpPr>
        <p:spPr>
          <a:xfrm>
            <a:off x="6956425" y="3971081"/>
            <a:ext cx="2460638" cy="9694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lvl="1" algn="ctr"/>
            <a:r>
              <a:rPr lang="en-US" sz="1100" dirty="0">
                <a:solidFill>
                  <a:schemeClr val="bg1"/>
                </a:solidFill>
              </a:rPr>
              <a:t>Revisión, validación y optimización del cumplimiento de políticas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B81A2FD-62E7-48F1-9F4E-59CBB7670748}"/>
              </a:ext>
            </a:extLst>
          </p:cNvPr>
          <p:cNvSpPr/>
          <p:nvPr/>
        </p:nvSpPr>
        <p:spPr>
          <a:xfrm>
            <a:off x="9655048" y="4192742"/>
            <a:ext cx="2298967" cy="5078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lvl="1" algn="ctr"/>
            <a:r>
              <a:rPr lang="en-US" sz="1100" dirty="0">
                <a:solidFill>
                  <a:schemeClr val="bg1"/>
                </a:solidFill>
              </a:rPr>
              <a:t>Trabajo colaborativo en el roadmap “Journey to Cloud”</a:t>
            </a:r>
          </a:p>
        </p:txBody>
      </p:sp>
      <p:pic>
        <p:nvPicPr>
          <p:cNvPr id="52" name="Graphic 51" descr="Calculator">
            <a:extLst>
              <a:ext uri="{FF2B5EF4-FFF2-40B4-BE49-F238E27FC236}">
                <a16:creationId xmlns:a16="http://schemas.microsoft.com/office/drawing/2014/main" id="{F31F4A4B-9419-4394-8CD9-656DFBCB8C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57557" y="2511369"/>
            <a:ext cx="1246817" cy="1246817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591D3DDB-8833-4EB2-91D2-DF7221A85D68}"/>
              </a:ext>
            </a:extLst>
          </p:cNvPr>
          <p:cNvSpPr/>
          <p:nvPr/>
        </p:nvSpPr>
        <p:spPr>
          <a:xfrm>
            <a:off x="6120368" y="3258358"/>
            <a:ext cx="603727" cy="603727"/>
          </a:xfrm>
          <a:prstGeom prst="ellipse">
            <a:avLst/>
          </a:prstGeom>
          <a:solidFill>
            <a:srgbClr val="F71C0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dirty="0">
              <a:noFill/>
            </a:endParaRPr>
          </a:p>
        </p:txBody>
      </p:sp>
      <p:sp>
        <p:nvSpPr>
          <p:cNvPr id="3" name="Graphic 53" descr="Dollar">
            <a:extLst>
              <a:ext uri="{FF2B5EF4-FFF2-40B4-BE49-F238E27FC236}">
                <a16:creationId xmlns:a16="http://schemas.microsoft.com/office/drawing/2014/main" id="{2A90E255-0C83-45B4-8199-EC905E4B70C8}"/>
              </a:ext>
            </a:extLst>
          </p:cNvPr>
          <p:cNvSpPr/>
          <p:nvPr/>
        </p:nvSpPr>
        <p:spPr>
          <a:xfrm>
            <a:off x="6296835" y="3289801"/>
            <a:ext cx="250791" cy="540839"/>
          </a:xfrm>
          <a:custGeom>
            <a:avLst/>
            <a:gdLst>
              <a:gd name="connsiteX0" fmla="*/ 216587 w 250791"/>
              <a:gd name="connsiteY0" fmla="*/ 282998 h 540839"/>
              <a:gd name="connsiteX1" fmla="*/ 141562 w 250791"/>
              <a:gd name="connsiteY1" fmla="*/ 248220 h 540839"/>
              <a:gd name="connsiteX2" fmla="*/ 141562 w 250791"/>
              <a:gd name="connsiteY2" fmla="*/ 96156 h 540839"/>
              <a:gd name="connsiteX3" fmla="*/ 208601 w 250791"/>
              <a:gd name="connsiteY3" fmla="*/ 128041 h 540839"/>
              <a:gd name="connsiteX4" fmla="*/ 238787 w 250791"/>
              <a:gd name="connsiteY4" fmla="*/ 99112 h 540839"/>
              <a:gd name="connsiteX5" fmla="*/ 141562 w 250791"/>
              <a:gd name="connsiteY5" fmla="*/ 54650 h 540839"/>
              <a:gd name="connsiteX6" fmla="*/ 141562 w 250791"/>
              <a:gd name="connsiteY6" fmla="*/ 0 h 540839"/>
              <a:gd name="connsiteX7" fmla="*/ 103829 w 250791"/>
              <a:gd name="connsiteY7" fmla="*/ 0 h 540839"/>
              <a:gd name="connsiteX8" fmla="*/ 103829 w 250791"/>
              <a:gd name="connsiteY8" fmla="*/ 57040 h 540839"/>
              <a:gd name="connsiteX9" fmla="*/ 66850 w 250791"/>
              <a:gd name="connsiteY9" fmla="*/ 70246 h 540839"/>
              <a:gd name="connsiteX10" fmla="*/ 14401 w 250791"/>
              <a:gd name="connsiteY10" fmla="*/ 208601 h 540839"/>
              <a:gd name="connsiteX11" fmla="*/ 103829 w 250791"/>
              <a:gd name="connsiteY11" fmla="*/ 279161 h 540839"/>
              <a:gd name="connsiteX12" fmla="*/ 103829 w 250791"/>
              <a:gd name="connsiteY12" fmla="*/ 443803 h 540839"/>
              <a:gd name="connsiteX13" fmla="*/ 30186 w 250791"/>
              <a:gd name="connsiteY13" fmla="*/ 402485 h 540839"/>
              <a:gd name="connsiteX14" fmla="*/ 0 w 250791"/>
              <a:gd name="connsiteY14" fmla="*/ 431351 h 540839"/>
              <a:gd name="connsiteX15" fmla="*/ 50625 w 250791"/>
              <a:gd name="connsiteY15" fmla="*/ 471663 h 540839"/>
              <a:gd name="connsiteX16" fmla="*/ 103829 w 250791"/>
              <a:gd name="connsiteY16" fmla="*/ 485687 h 540839"/>
              <a:gd name="connsiteX17" fmla="*/ 103829 w 250791"/>
              <a:gd name="connsiteY17" fmla="*/ 540840 h 540839"/>
              <a:gd name="connsiteX18" fmla="*/ 141562 w 250791"/>
              <a:gd name="connsiteY18" fmla="*/ 540840 h 540839"/>
              <a:gd name="connsiteX19" fmla="*/ 141562 w 250791"/>
              <a:gd name="connsiteY19" fmla="*/ 484240 h 540839"/>
              <a:gd name="connsiteX20" fmla="*/ 241680 w 250791"/>
              <a:gd name="connsiteY20" fmla="*/ 408774 h 540839"/>
              <a:gd name="connsiteX21" fmla="*/ 216587 w 250791"/>
              <a:gd name="connsiteY21" fmla="*/ 282998 h 540839"/>
              <a:gd name="connsiteX22" fmla="*/ 72384 w 250791"/>
              <a:gd name="connsiteY22" fmla="*/ 218411 h 540839"/>
              <a:gd name="connsiteX23" fmla="*/ 82887 w 250791"/>
              <a:gd name="connsiteY23" fmla="*/ 109363 h 540839"/>
              <a:gd name="connsiteX24" fmla="*/ 103829 w 250791"/>
              <a:gd name="connsiteY24" fmla="*/ 99741 h 540839"/>
              <a:gd name="connsiteX25" fmla="*/ 103829 w 250791"/>
              <a:gd name="connsiteY25" fmla="*/ 236146 h 540839"/>
              <a:gd name="connsiteX26" fmla="*/ 72384 w 250791"/>
              <a:gd name="connsiteY26" fmla="*/ 218411 h 540839"/>
              <a:gd name="connsiteX27" fmla="*/ 186149 w 250791"/>
              <a:gd name="connsiteY27" fmla="*/ 418522 h 540839"/>
              <a:gd name="connsiteX28" fmla="*/ 141562 w 250791"/>
              <a:gd name="connsiteY28" fmla="*/ 442105 h 540839"/>
              <a:gd name="connsiteX29" fmla="*/ 141562 w 250791"/>
              <a:gd name="connsiteY29" fmla="*/ 291865 h 540839"/>
              <a:gd name="connsiteX30" fmla="*/ 205834 w 250791"/>
              <a:gd name="connsiteY30" fmla="*/ 338213 h 540839"/>
              <a:gd name="connsiteX31" fmla="*/ 186149 w 250791"/>
              <a:gd name="connsiteY31" fmla="*/ 418522 h 54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0791" h="540839">
                <a:moveTo>
                  <a:pt x="216587" y="282998"/>
                </a:moveTo>
                <a:cubicBezTo>
                  <a:pt x="195331" y="264886"/>
                  <a:pt x="167723" y="256396"/>
                  <a:pt x="141562" y="248220"/>
                </a:cubicBezTo>
                <a:lnTo>
                  <a:pt x="141562" y="96156"/>
                </a:lnTo>
                <a:cubicBezTo>
                  <a:pt x="166962" y="98570"/>
                  <a:pt x="190699" y="109860"/>
                  <a:pt x="208601" y="128041"/>
                </a:cubicBezTo>
                <a:lnTo>
                  <a:pt x="238787" y="99112"/>
                </a:lnTo>
                <a:cubicBezTo>
                  <a:pt x="212954" y="72833"/>
                  <a:pt x="178337" y="57002"/>
                  <a:pt x="141562" y="54650"/>
                </a:cubicBezTo>
                <a:lnTo>
                  <a:pt x="141562" y="0"/>
                </a:lnTo>
                <a:lnTo>
                  <a:pt x="103829" y="0"/>
                </a:lnTo>
                <a:lnTo>
                  <a:pt x="103829" y="57040"/>
                </a:lnTo>
                <a:cubicBezTo>
                  <a:pt x="90908" y="59555"/>
                  <a:pt x="78441" y="64007"/>
                  <a:pt x="66850" y="70246"/>
                </a:cubicBezTo>
                <a:cubicBezTo>
                  <a:pt x="19181" y="96219"/>
                  <a:pt x="-5157" y="157221"/>
                  <a:pt x="14401" y="208601"/>
                </a:cubicBezTo>
                <a:cubicBezTo>
                  <a:pt x="29558" y="248220"/>
                  <a:pt x="66096" y="265892"/>
                  <a:pt x="103829" y="279161"/>
                </a:cubicBezTo>
                <a:lnTo>
                  <a:pt x="103829" y="443803"/>
                </a:lnTo>
                <a:cubicBezTo>
                  <a:pt x="74586" y="440218"/>
                  <a:pt x="50311" y="423427"/>
                  <a:pt x="30186" y="402485"/>
                </a:cubicBezTo>
                <a:lnTo>
                  <a:pt x="0" y="431351"/>
                </a:lnTo>
                <a:cubicBezTo>
                  <a:pt x="14373" y="447661"/>
                  <a:pt x="31511" y="461307"/>
                  <a:pt x="50625" y="471663"/>
                </a:cubicBezTo>
                <a:cubicBezTo>
                  <a:pt x="67331" y="479610"/>
                  <a:pt x="85375" y="484366"/>
                  <a:pt x="103829" y="485687"/>
                </a:cubicBezTo>
                <a:lnTo>
                  <a:pt x="103829" y="540840"/>
                </a:lnTo>
                <a:lnTo>
                  <a:pt x="141562" y="540840"/>
                </a:lnTo>
                <a:lnTo>
                  <a:pt x="141562" y="484240"/>
                </a:lnTo>
                <a:cubicBezTo>
                  <a:pt x="184829" y="477008"/>
                  <a:pt x="224574" y="450406"/>
                  <a:pt x="241680" y="408774"/>
                </a:cubicBezTo>
                <a:cubicBezTo>
                  <a:pt x="258785" y="367142"/>
                  <a:pt x="252560" y="313750"/>
                  <a:pt x="216587" y="282998"/>
                </a:cubicBezTo>
                <a:close/>
                <a:moveTo>
                  <a:pt x="72384" y="218411"/>
                </a:moveTo>
                <a:cubicBezTo>
                  <a:pt x="37796" y="189231"/>
                  <a:pt x="46223" y="132757"/>
                  <a:pt x="82887" y="109363"/>
                </a:cubicBezTo>
                <a:cubicBezTo>
                  <a:pt x="89385" y="105195"/>
                  <a:pt x="96434" y="101956"/>
                  <a:pt x="103829" y="99741"/>
                </a:cubicBezTo>
                <a:lnTo>
                  <a:pt x="103829" y="236146"/>
                </a:lnTo>
                <a:cubicBezTo>
                  <a:pt x="92443" y="232004"/>
                  <a:pt x="81819" y="226013"/>
                  <a:pt x="72384" y="218411"/>
                </a:cubicBezTo>
                <a:close/>
                <a:moveTo>
                  <a:pt x="186149" y="418522"/>
                </a:moveTo>
                <a:cubicBezTo>
                  <a:pt x="173875" y="430522"/>
                  <a:pt x="158389" y="438712"/>
                  <a:pt x="141562" y="442105"/>
                </a:cubicBezTo>
                <a:lnTo>
                  <a:pt x="141562" y="291865"/>
                </a:lnTo>
                <a:cubicBezTo>
                  <a:pt x="166717" y="300480"/>
                  <a:pt x="195583" y="311423"/>
                  <a:pt x="205834" y="338213"/>
                </a:cubicBezTo>
                <a:cubicBezTo>
                  <a:pt x="216084" y="365004"/>
                  <a:pt x="205771" y="398523"/>
                  <a:pt x="186149" y="418522"/>
                </a:cubicBezTo>
                <a:close/>
              </a:path>
            </a:pathLst>
          </a:custGeom>
          <a:solidFill>
            <a:schemeClr val="bg1"/>
          </a:solidFill>
          <a:ln w="6251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581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{74696FF2-5C1F-8A44-9463-FF493D8A07B0}tf16401369</Template>
  <TotalTime>17785</TotalTime>
  <Words>1064</Words>
  <Application>Microsoft Office PowerPoint</Application>
  <PresentationFormat>Panorámica</PresentationFormat>
  <Paragraphs>391</Paragraphs>
  <Slides>14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5" baseType="lpstr">
      <vt:lpstr>Arial</vt:lpstr>
      <vt:lpstr>Calibri</vt:lpstr>
      <vt:lpstr>Calibri Light</vt:lpstr>
      <vt:lpstr>IBM Plex Sans</vt:lpstr>
      <vt:lpstr>IBM Plex Sans Light</vt:lpstr>
      <vt:lpstr>Lato</vt:lpstr>
      <vt:lpstr>Rockwell</vt:lpstr>
      <vt:lpstr>Santander Headline</vt:lpstr>
      <vt:lpstr>Santander Text Light</vt:lpstr>
      <vt:lpstr>Wingdings</vt:lpstr>
      <vt:lpstr>Atlas</vt:lpstr>
      <vt:lpstr>Results  Remote Enterprise Design Thinking Workshop </vt:lpstr>
      <vt:lpstr>Presentación de PowerPoint</vt:lpstr>
      <vt:lpstr>Presentación de PowerPoint</vt:lpstr>
      <vt:lpstr>Presentación de PowerPoint</vt:lpstr>
      <vt:lpstr>La Cloud Híbrida es la herramienta fundamental para exponer a nuestros clientes la Plataforma de Servicios Financieros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ROSA ESPADALER MAZO</dc:creator>
  <cp:lastModifiedBy>MALVAR GARCIA PABLO</cp:lastModifiedBy>
  <cp:revision>421</cp:revision>
  <dcterms:created xsi:type="dcterms:W3CDTF">2019-11-18T19:18:44Z</dcterms:created>
  <dcterms:modified xsi:type="dcterms:W3CDTF">2020-10-26T10:41:22Z</dcterms:modified>
</cp:coreProperties>
</file>